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84" r:id="rId3"/>
    <p:sldId id="258" r:id="rId4"/>
    <p:sldId id="278" r:id="rId5"/>
    <p:sldId id="285" r:id="rId6"/>
    <p:sldId id="270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B12B"/>
    <a:srgbClr val="222222"/>
    <a:srgbClr val="737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1" autoAdjust="0"/>
    <p:restoredTop sz="94660"/>
  </p:normalViewPr>
  <p:slideViewPr>
    <p:cSldViewPr snapToGrid="0">
      <p:cViewPr varScale="1">
        <p:scale>
          <a:sx n="78" d="100"/>
          <a:sy n="78" d="100"/>
        </p:scale>
        <p:origin x="88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FC67F-73D0-4323-BEA7-D513323829C4}" type="datetimeFigureOut">
              <a:rPr lang="es-ES" smtClean="0"/>
              <a:t>09/10/2024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F612F-F78B-4404-8A79-B4D6FB9831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765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F612F-F78B-4404-8A79-B4D6FB98311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1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:notes"/>
          <p:cNvSpPr txBox="1"/>
          <p:nvPr/>
        </p:nvSpPr>
        <p:spPr>
          <a:xfrm>
            <a:off x="3884760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5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9" name="Google Shape;3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371EC3-6E47-ADA9-EDC0-AE18C8557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996153-E9CE-61B1-EB95-AA7B0EE59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FC29E0-64DD-1946-DF85-B2D235D52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A810-35C8-495D-86D7-861FDB9A002D}" type="datetimeFigureOut">
              <a:rPr lang="es-ES" smtClean="0"/>
              <a:t>09/10/2024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1D6AFB-2D88-7B61-EF4D-054548BF8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33B9CA-5832-6F29-5FC5-52FD8181A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CC560-45A5-4860-BFC0-13D52B8A46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2108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B53B90-E787-0BC3-B0B7-E8A7E53AD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510AD9A-FF73-6E9E-3751-C2D080DE1D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F662FA-BF99-D29F-2638-4DDBF7041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A810-35C8-495D-86D7-861FDB9A002D}" type="datetimeFigureOut">
              <a:rPr lang="es-ES" smtClean="0"/>
              <a:t>09/10/2024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E582AF-844C-6955-FB7C-C9515140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2CF9E7-76DE-46C1-3F36-DCC95BC72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CC560-45A5-4860-BFC0-13D52B8A46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779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C6690AA-BDD7-7EB1-6CDB-F5082A30E0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3773587-C5C8-B564-C042-A0AB7491DE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590103-C991-312C-F308-56DB32B27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A810-35C8-495D-86D7-861FDB9A002D}" type="datetimeFigureOut">
              <a:rPr lang="es-ES" smtClean="0"/>
              <a:t>09/10/2024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0BA3F6-9CDB-D19A-C940-5858FB339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CAB22B-109C-4BA2-C935-E78D28656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CC560-45A5-4860-BFC0-13D52B8A46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7972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Title, 4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550800" y="549360"/>
            <a:ext cx="5437200" cy="29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550800" y="3827520"/>
            <a:ext cx="2653200" cy="1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2pPr>
            <a:lvl3pPr marL="137160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6pPr>
            <a:lvl7pPr marL="320040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7pPr>
            <a:lvl8pPr marL="365760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8pPr>
            <a:lvl9pPr marL="411480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body" idx="2"/>
          </p:nvPr>
        </p:nvSpPr>
        <p:spPr>
          <a:xfrm>
            <a:off x="3337200" y="3827520"/>
            <a:ext cx="2653200" cy="1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2pPr>
            <a:lvl3pPr marL="137160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6pPr>
            <a:lvl7pPr marL="320040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7pPr>
            <a:lvl8pPr marL="365760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8pPr>
            <a:lvl9pPr marL="411480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body" idx="3"/>
          </p:nvPr>
        </p:nvSpPr>
        <p:spPr>
          <a:xfrm>
            <a:off x="550800" y="5010840"/>
            <a:ext cx="2653200" cy="1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2pPr>
            <a:lvl3pPr marL="137160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6pPr>
            <a:lvl7pPr marL="320040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7pPr>
            <a:lvl8pPr marL="365760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8pPr>
            <a:lvl9pPr marL="411480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body" idx="4"/>
          </p:nvPr>
        </p:nvSpPr>
        <p:spPr>
          <a:xfrm>
            <a:off x="3337200" y="5010840"/>
            <a:ext cx="2653200" cy="1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2pPr>
            <a:lvl3pPr marL="137160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6pPr>
            <a:lvl7pPr marL="320040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7pPr>
            <a:lvl8pPr marL="365760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8pPr>
            <a:lvl9pPr marL="411480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0858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AF0DBC-7B27-6BD3-33ED-D54186F89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932ED9-80E0-8657-96E9-1A497ED61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86B904-6DC8-9CD9-C86D-3AFE9E6C9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A810-35C8-495D-86D7-861FDB9A002D}" type="datetimeFigureOut">
              <a:rPr lang="es-ES" smtClean="0"/>
              <a:t>09/10/2024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ADE463-A095-2DA3-098D-C1763FF52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3C4C97-D5B2-E376-DFF9-90B383C65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CC560-45A5-4860-BFC0-13D52B8A46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255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7871E8-7267-46E2-1E0E-2A3786BAB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DD0ECB-363D-0B39-498C-48F87F65A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65D7E3-5BAD-A1A0-2C40-2F94AE73D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A810-35C8-495D-86D7-861FDB9A002D}" type="datetimeFigureOut">
              <a:rPr lang="es-ES" smtClean="0"/>
              <a:t>09/10/2024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E1464F-682B-7B2B-BC50-CEDB72386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32DF6A-C03B-CA78-DEF2-A4E07468E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CC560-45A5-4860-BFC0-13D52B8A46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655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ADB604-FB23-0687-2C8F-29D619628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2D65B3-C153-ABAF-2EBE-1336778F44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BAD26E3-E080-9648-BD34-64CF52792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242844-2787-AC4D-8943-A37036D09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A810-35C8-495D-86D7-861FDB9A002D}" type="datetimeFigureOut">
              <a:rPr lang="es-ES" smtClean="0"/>
              <a:t>09/10/2024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003AB5-9D00-0BC4-9278-EA243D3DE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2EDA60-B987-C891-5D75-956819F4B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CC560-45A5-4860-BFC0-13D52B8A46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4888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71630-C037-4D3B-AB82-A079E38AD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D359E5-C316-88A9-12B6-C4F2D8045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38B21A0-BD23-8C8D-904C-CFCE13DA6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7B52EA9-7D40-CAD4-3AD9-2603C716FD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9E6471F-E5AD-128B-DCE9-8F4D35A8FC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5E485D9-2F0F-B91E-21F1-61F073798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A810-35C8-495D-86D7-861FDB9A002D}" type="datetimeFigureOut">
              <a:rPr lang="es-ES" smtClean="0"/>
              <a:t>09/10/2024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B202CB0-14C7-1782-2D45-DF9C6FDF9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9AAB63B-6499-B451-AFA5-3BC0C8D6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CC560-45A5-4860-BFC0-13D52B8A46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4489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32E8F-4EB5-2160-E7A8-B7CA25964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0203B6F-C713-23F5-2D43-A729DF0DB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A810-35C8-495D-86D7-861FDB9A002D}" type="datetimeFigureOut">
              <a:rPr lang="es-ES" smtClean="0"/>
              <a:t>09/10/2024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44F858B-520A-E978-306F-395902952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3ADBCE8-748E-2675-F9C9-27298E885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CC560-45A5-4860-BFC0-13D52B8A46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5288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D2F37A9-A57F-C518-22BC-CFEEB0118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A810-35C8-495D-86D7-861FDB9A002D}" type="datetimeFigureOut">
              <a:rPr lang="es-ES" smtClean="0"/>
              <a:t>09/10/2024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35423-843C-2EAD-7CFB-42A266CDB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93B135-E964-436D-58CB-18F150E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CC560-45A5-4860-BFC0-13D52B8A46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8628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F39AB4-639A-5DAF-7CDA-50277C414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2D7B13-0E98-65B3-D1FA-1E35A7FD2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E479E4-1941-DDF7-101C-B3A0E0419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90E6B5-B2CC-8320-A614-A5A5F8EE2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A810-35C8-495D-86D7-861FDB9A002D}" type="datetimeFigureOut">
              <a:rPr lang="es-ES" smtClean="0"/>
              <a:t>09/10/2024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EF54AF3-D79E-3E32-8285-34FE5BA6A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5D776D-F8BE-1A8F-0DA3-DD95278C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CC560-45A5-4860-BFC0-13D52B8A46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1836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E47215-9C69-FB2D-8197-06F192D7A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1ABD250-0765-EA22-DEEB-CA4DD9155A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51B3CEE-46C4-9F00-2AC5-C691BBB58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3488F0-1432-AB57-B366-40F62C347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A810-35C8-495D-86D7-861FDB9A002D}" type="datetimeFigureOut">
              <a:rPr lang="es-ES" smtClean="0"/>
              <a:t>09/10/2024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C8F203-3246-9827-6DF0-B3510D9C6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BB35E3-1552-F11D-5063-7D1D5910B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CC560-45A5-4860-BFC0-13D52B8A46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9538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B60D0F8-9F63-5182-F5A9-D2D09528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CFEFAE-6FDF-169C-CAEF-76E514EAE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134E3-7D1A-3269-42DA-BD888AEC36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2CA810-35C8-495D-86D7-861FDB9A002D}" type="datetimeFigureOut">
              <a:rPr lang="es-ES" smtClean="0"/>
              <a:t>09/10/2024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4A5D73-1DB8-73FC-9C9C-96F897482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15C6A0-CB2B-2569-80A3-01041DF77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CCC560-45A5-4860-BFC0-13D52B8A46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069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SR_711qYhvY&amp;t=1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o@hechicer-ia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F9534CB5-DF42-4200-A63A-B8FFD439B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324785D1-652A-3097-D72E-3F17899B4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046" y="2873785"/>
            <a:ext cx="3398420" cy="195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E6CA33A-5DDA-2055-407D-C102C2DFEF83}"/>
              </a:ext>
            </a:extLst>
          </p:cNvPr>
          <p:cNvSpPr/>
          <p:nvPr/>
        </p:nvSpPr>
        <p:spPr>
          <a:xfrm>
            <a:off x="7836310" y="3952568"/>
            <a:ext cx="2880851" cy="113070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4DEC5426-17CE-65BF-DD26-0316337C24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14" y="4016500"/>
            <a:ext cx="2460848" cy="130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0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6C3A050-66F7-F612-9DC3-C5997C787F39}"/>
              </a:ext>
            </a:extLst>
          </p:cNvPr>
          <p:cNvSpPr txBox="1"/>
          <p:nvPr/>
        </p:nvSpPr>
        <p:spPr>
          <a:xfrm>
            <a:off x="943897" y="601294"/>
            <a:ext cx="31470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Problemas</a:t>
            </a:r>
          </a:p>
        </p:txBody>
      </p:sp>
      <p:pic>
        <p:nvPicPr>
          <p:cNvPr id="8" name="Imagen 7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83FA0819-6FDF-62FE-43D7-AAAA09224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5021" y="-928"/>
            <a:ext cx="817382" cy="83216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00182D9-4BDC-035D-C91D-CBC2E63E5656}"/>
              </a:ext>
            </a:extLst>
          </p:cNvPr>
          <p:cNvSpPr txBox="1"/>
          <p:nvPr/>
        </p:nvSpPr>
        <p:spPr>
          <a:xfrm>
            <a:off x="747341" y="1893452"/>
            <a:ext cx="60588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1. </a:t>
            </a:r>
            <a:r>
              <a:rPr lang="es-ES" dirty="0">
                <a:solidFill>
                  <a:srgbClr val="E7B12B"/>
                </a:solidFill>
              </a:rPr>
              <a:t>Sobrecarga</a:t>
            </a:r>
            <a:r>
              <a:rPr lang="es-ES" dirty="0"/>
              <a:t> Operativa: Reduce tareas repetitivas y libera recursos humanos.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2. </a:t>
            </a:r>
            <a:r>
              <a:rPr lang="es-ES" dirty="0">
                <a:solidFill>
                  <a:srgbClr val="E7B12B"/>
                </a:solidFill>
              </a:rPr>
              <a:t>Atención</a:t>
            </a:r>
            <a:r>
              <a:rPr lang="es-ES" dirty="0"/>
              <a:t> al Cliente </a:t>
            </a:r>
            <a:r>
              <a:rPr lang="es-ES" dirty="0">
                <a:solidFill>
                  <a:srgbClr val="E7B12B"/>
                </a:solidFill>
              </a:rPr>
              <a:t>Lenta</a:t>
            </a:r>
            <a:r>
              <a:rPr lang="es-ES" dirty="0"/>
              <a:t>: Proporciona asistencia inmediata y en tiempo real.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3. Falta de </a:t>
            </a:r>
            <a:r>
              <a:rPr lang="es-ES" dirty="0">
                <a:solidFill>
                  <a:srgbClr val="E7B12B"/>
                </a:solidFill>
              </a:rPr>
              <a:t>Omnicanalidad</a:t>
            </a:r>
            <a:r>
              <a:rPr lang="es-ES" dirty="0"/>
              <a:t>: Ofrece una experiencia fluida en múltiples plataformas.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4. Altos Costes de </a:t>
            </a:r>
            <a:r>
              <a:rPr lang="es-ES" dirty="0">
                <a:solidFill>
                  <a:srgbClr val="E7B12B"/>
                </a:solidFill>
              </a:rPr>
              <a:t>Implementación</a:t>
            </a:r>
            <a:r>
              <a:rPr lang="es-ES" dirty="0"/>
              <a:t>: Rápida integración sin largos procesos de configuración.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5. Gestión </a:t>
            </a:r>
            <a:r>
              <a:rPr lang="es-ES" dirty="0">
                <a:solidFill>
                  <a:srgbClr val="E7B12B"/>
                </a:solidFill>
              </a:rPr>
              <a:t>Reactiva</a:t>
            </a:r>
            <a:r>
              <a:rPr lang="es-ES" dirty="0"/>
              <a:t>: Anticipa necesidades con automatización predictiva.</a:t>
            </a:r>
          </a:p>
        </p:txBody>
      </p:sp>
      <p:pic>
        <p:nvPicPr>
          <p:cNvPr id="1026" name="Picture 2" descr="Los dispositivos conectados una computadora, un teléfono inteligente, una  tableta y una computadora portátil están todos conectados juntos con una  conexión inalámbrica | Vector Premium generado con IA">
            <a:extLst>
              <a:ext uri="{FF2B5EF4-FFF2-40B4-BE49-F238E27FC236}">
                <a16:creationId xmlns:a16="http://schemas.microsoft.com/office/drawing/2014/main" id="{46235AAA-3656-39DD-922B-6E999D03C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794" y="4014327"/>
            <a:ext cx="2843673" cy="284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nte esperando en fila para el mostrador de recepción Interior de la  oficina | Vector Premium">
            <a:extLst>
              <a:ext uri="{FF2B5EF4-FFF2-40B4-BE49-F238E27FC236}">
                <a16:creationId xmlns:a16="http://schemas.microsoft.com/office/drawing/2014/main" id="{9635BB77-0452-0F91-20DE-13B950B4E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142" y="2297531"/>
            <a:ext cx="3422237" cy="178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mbate la sobrecarga laboral con un control horario eficiente | Combo">
            <a:extLst>
              <a:ext uri="{FF2B5EF4-FFF2-40B4-BE49-F238E27FC236}">
                <a16:creationId xmlns:a16="http://schemas.microsoft.com/office/drawing/2014/main" id="{5D4D55BE-DE44-E0A5-4BD7-2619C63B3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773" y="415156"/>
            <a:ext cx="3282974" cy="171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671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/>
          <p:nvPr/>
        </p:nvSpPr>
        <p:spPr>
          <a:xfrm>
            <a:off x="9948960" y="6507360"/>
            <a:ext cx="1692360" cy="15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-ES" sz="1000" b="0" i="0" u="none" strike="noStrike" cap="none">
                <a:solidFill>
                  <a:srgbClr val="A6A6A6"/>
                </a:solidFill>
                <a:latin typeface="Gill Sans"/>
                <a:ea typeface="Gill Sans"/>
                <a:cs typeface="Gill Sans"/>
                <a:sym typeface="Gill Sans"/>
              </a:rPr>
              <a:t>3</a:t>
            </a:fld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" name="Google Shape;116;p3"/>
          <p:cNvGrpSpPr/>
          <p:nvPr/>
        </p:nvGrpSpPr>
        <p:grpSpPr>
          <a:xfrm>
            <a:off x="4891800" y="241749"/>
            <a:ext cx="6666225" cy="3367057"/>
            <a:chOff x="4891800" y="241749"/>
            <a:chExt cx="6666225" cy="3367057"/>
          </a:xfrm>
        </p:grpSpPr>
        <p:sp>
          <p:nvSpPr>
            <p:cNvPr id="117" name="Google Shape;117;p3"/>
            <p:cNvSpPr/>
            <p:nvPr/>
          </p:nvSpPr>
          <p:spPr>
            <a:xfrm>
              <a:off x="4891800" y="241749"/>
              <a:ext cx="6666225" cy="2012747"/>
            </a:xfrm>
            <a:custGeom>
              <a:avLst/>
              <a:gdLst/>
              <a:ahLst/>
              <a:cxnLst/>
              <a:rect l="l" t="t" r="r" b="b"/>
              <a:pathLst>
                <a:path w="5886291" h="1917530" extrusionOk="0">
                  <a:moveTo>
                    <a:pt x="0" y="0"/>
                  </a:moveTo>
                  <a:lnTo>
                    <a:pt x="5886291" y="0"/>
                  </a:lnTo>
                  <a:lnTo>
                    <a:pt x="5886291" y="1917530"/>
                  </a:lnTo>
                  <a:lnTo>
                    <a:pt x="0" y="191753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76300" tIns="76300" rIns="76300" bIns="76300" anchor="t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s-ES" sz="1400" b="1" dirty="0">
                  <a:solidFill>
                    <a:srgbClr val="E7B12B"/>
                  </a:solidFill>
                </a:rPr>
                <a:t>AVA</a:t>
              </a:r>
              <a:r>
                <a:rPr lang="es-ES" sz="1400" dirty="0">
                  <a:solidFill>
                    <a:schemeClr val="bg1"/>
                  </a:solidFill>
                </a:rPr>
                <a:t> es una solución única que destaca por su capacidad de </a:t>
              </a:r>
              <a:r>
                <a:rPr lang="es-ES" sz="1400" b="1" dirty="0">
                  <a:solidFill>
                    <a:srgbClr val="E7B12B"/>
                  </a:solidFill>
                </a:rPr>
                <a:t>integración rápida y sencilla</a:t>
              </a:r>
              <a:r>
                <a:rPr lang="es-ES" sz="1400" dirty="0">
                  <a:solidFill>
                    <a:schemeClr val="bg1"/>
                  </a:solidFill>
                </a:rPr>
                <a:t> en las infraestructuras tecnológicas existentes, permitiendo su implementación en cuestión de días sin necesidad de largos procesos de configuración o reentrenamiento. A diferencia de otras soluciones, AVA ofrece una </a:t>
              </a:r>
              <a:r>
                <a:rPr lang="es-ES" sz="1400" b="1" dirty="0">
                  <a:solidFill>
                    <a:srgbClr val="E7B12B"/>
                  </a:solidFill>
                </a:rPr>
                <a:t>experiencia</a:t>
              </a:r>
              <a:r>
                <a:rPr lang="es-ES" sz="1400" b="1" dirty="0">
                  <a:solidFill>
                    <a:schemeClr val="bg1"/>
                  </a:solidFill>
                </a:rPr>
                <a:t> </a:t>
              </a:r>
              <a:r>
                <a:rPr lang="es-ES" sz="1400" b="1" dirty="0" err="1">
                  <a:solidFill>
                    <a:srgbClr val="E7B12B"/>
                  </a:solidFill>
                </a:rPr>
                <a:t>omnicanal</a:t>
              </a:r>
              <a:r>
                <a:rPr lang="es-ES" sz="1400" b="1" dirty="0">
                  <a:solidFill>
                    <a:srgbClr val="E7B12B"/>
                  </a:solidFill>
                </a:rPr>
                <a:t> completa</a:t>
              </a:r>
              <a:r>
                <a:rPr lang="es-ES" sz="1400" dirty="0">
                  <a:solidFill>
                    <a:schemeClr val="bg1"/>
                  </a:solidFill>
                </a:rPr>
                <a:t>, lo que garantiza una atención fluida y consistente tanto en plataformas físicas (como terminales y kioscos) como en web, redes sociales y aplicaciones móviles. Además, su capacidad de </a:t>
              </a:r>
              <a:r>
                <a:rPr lang="es-ES" sz="1400" b="1" dirty="0">
                  <a:solidFill>
                    <a:srgbClr val="E7B12B"/>
                  </a:solidFill>
                </a:rPr>
                <a:t>automatización inteligente</a:t>
              </a:r>
              <a:r>
                <a:rPr lang="es-ES" sz="1400" dirty="0">
                  <a:solidFill>
                    <a:schemeClr val="bg1"/>
                  </a:solidFill>
                </a:rPr>
                <a:t> le permite no solo responder a consultas en tiempo real, sino también anticipar las necesidades de los usuarios mediante análisis predictivo, optimizando la eficiencia operativa.</a:t>
              </a:r>
              <a:endParaRPr sz="1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4891800" y="2341266"/>
              <a:ext cx="6666225" cy="1267540"/>
            </a:xfrm>
            <a:custGeom>
              <a:avLst/>
              <a:gdLst/>
              <a:ahLst/>
              <a:cxnLst/>
              <a:rect l="l" t="t" r="r" b="b"/>
              <a:pathLst>
                <a:path w="5886291" h="1917530" extrusionOk="0">
                  <a:moveTo>
                    <a:pt x="0" y="0"/>
                  </a:moveTo>
                  <a:lnTo>
                    <a:pt x="5886291" y="0"/>
                  </a:lnTo>
                  <a:lnTo>
                    <a:pt x="5886291" y="1917530"/>
                  </a:lnTo>
                  <a:lnTo>
                    <a:pt x="0" y="191753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76300" tIns="76300" rIns="76300" bIns="76300" anchor="t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s-ES" sz="1400" dirty="0">
                  <a:solidFill>
                    <a:schemeClr val="bg1"/>
                  </a:solidFill>
                </a:rPr>
                <a:t>AVA es altamente </a:t>
              </a:r>
              <a:r>
                <a:rPr lang="es-ES" sz="1400" b="1" dirty="0">
                  <a:solidFill>
                    <a:srgbClr val="E7B12B"/>
                  </a:solidFill>
                </a:rPr>
                <a:t>escalable y adaptable</a:t>
              </a:r>
              <a:r>
                <a:rPr lang="es-ES" sz="1400" dirty="0">
                  <a:solidFill>
                    <a:schemeClr val="bg1"/>
                  </a:solidFill>
                </a:rPr>
                <a:t> a diversas industrias como el transporte, </a:t>
              </a:r>
              <a:r>
                <a:rPr lang="es-ES" sz="1400" dirty="0" err="1">
                  <a:solidFill>
                    <a:schemeClr val="bg1"/>
                  </a:solidFill>
                </a:rPr>
                <a:t>retail</a:t>
              </a:r>
              <a:r>
                <a:rPr lang="es-ES" sz="1400" dirty="0">
                  <a:solidFill>
                    <a:schemeClr val="bg1"/>
                  </a:solidFill>
                </a:rPr>
                <a:t> o manufactura, ajustándose a las necesidades específicas de cada cliente sin comprometer su rendimiento. Finalmente, al automatizar procesos repetitivos y liberar recursos humanos para tareas más estratégicas, AVA ayuda a </a:t>
              </a:r>
              <a:r>
                <a:rPr lang="es-ES" sz="1400" b="1" dirty="0">
                  <a:solidFill>
                    <a:srgbClr val="E7B12B"/>
                  </a:solidFill>
                </a:rPr>
                <a:t>reducir costes operativos</a:t>
              </a:r>
              <a:r>
                <a:rPr lang="es-ES" sz="1400" dirty="0">
                  <a:solidFill>
                    <a:schemeClr val="bg1"/>
                  </a:solidFill>
                </a:rPr>
                <a:t> y mejorar la productividad, consolidándose como una solución eficiente y económica para la transformación digital.</a:t>
              </a:r>
              <a:endParaRPr lang="en-US" sz="1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9" name="Google Shape;119;p3"/>
          <p:cNvPicPr preferRelativeResize="0"/>
          <p:nvPr/>
        </p:nvPicPr>
        <p:blipFill rotWithShape="1">
          <a:blip r:embed="rId3">
            <a:alphaModFix/>
          </a:blip>
          <a:srcRect l="28359" r="28355"/>
          <a:stretch/>
        </p:blipFill>
        <p:spPr>
          <a:xfrm>
            <a:off x="0" y="0"/>
            <a:ext cx="474948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 txBox="1"/>
          <p:nvPr/>
        </p:nvSpPr>
        <p:spPr>
          <a:xfrm>
            <a:off x="331250" y="831250"/>
            <a:ext cx="4105800" cy="53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ES" sz="6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Propuesta</a:t>
            </a:r>
            <a:endParaRPr sz="60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dirty="0">
                <a:solidFill>
                  <a:srgbClr val="E7B12B"/>
                </a:solidFill>
              </a:rPr>
              <a:t>Reduce</a:t>
            </a:r>
            <a:r>
              <a:rPr lang="es-ES" sz="2400" dirty="0">
                <a:solidFill>
                  <a:schemeClr val="bg1"/>
                </a:solidFill>
              </a:rPr>
              <a:t> tus </a:t>
            </a:r>
            <a:r>
              <a:rPr lang="es-ES" sz="2400" dirty="0">
                <a:solidFill>
                  <a:srgbClr val="E7B12B"/>
                </a:solidFill>
              </a:rPr>
              <a:t>costes</a:t>
            </a:r>
            <a:r>
              <a:rPr lang="es-ES" sz="2400" dirty="0">
                <a:solidFill>
                  <a:schemeClr val="bg1"/>
                </a:solidFill>
              </a:rPr>
              <a:t> operativos hasta un </a:t>
            </a:r>
            <a:r>
              <a:rPr lang="es-ES" sz="2400" dirty="0">
                <a:solidFill>
                  <a:srgbClr val="E7B12B"/>
                </a:solidFill>
              </a:rPr>
              <a:t>80%</a:t>
            </a:r>
            <a:r>
              <a:rPr lang="es-ES" sz="2400" dirty="0">
                <a:solidFill>
                  <a:schemeClr val="bg1"/>
                </a:solidFill>
              </a:rPr>
              <a:t> mientras automatizas y </a:t>
            </a:r>
            <a:r>
              <a:rPr lang="es-ES" sz="2400" dirty="0">
                <a:solidFill>
                  <a:srgbClr val="E7B12B"/>
                </a:solidFill>
              </a:rPr>
              <a:t>optimizas</a:t>
            </a:r>
            <a:r>
              <a:rPr lang="es-ES" sz="2400" dirty="0">
                <a:solidFill>
                  <a:schemeClr val="bg1"/>
                </a:solidFill>
              </a:rPr>
              <a:t> la </a:t>
            </a:r>
            <a:r>
              <a:rPr lang="es-ES" sz="2400" dirty="0">
                <a:solidFill>
                  <a:srgbClr val="E7B12B"/>
                </a:solidFill>
              </a:rPr>
              <a:t>atención</a:t>
            </a:r>
            <a:r>
              <a:rPr lang="es-ES" sz="2400" dirty="0">
                <a:solidFill>
                  <a:schemeClr val="bg1"/>
                </a:solidFill>
              </a:rPr>
              <a:t> al </a:t>
            </a:r>
            <a:r>
              <a:rPr lang="es-ES" sz="2400" dirty="0">
                <a:solidFill>
                  <a:srgbClr val="E7B12B"/>
                </a:solidFill>
              </a:rPr>
              <a:t>cliente</a:t>
            </a:r>
            <a:r>
              <a:rPr lang="es-ES" sz="2400" dirty="0">
                <a:solidFill>
                  <a:schemeClr val="bg1"/>
                </a:solidFill>
              </a:rPr>
              <a:t> en tiempo real.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2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Aquí te dejamos el link al vídeo de lanzamiento de AVA:</a:t>
            </a:r>
            <a:br>
              <a:rPr lang="es-E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hlinkClick r:id="rId4"/>
              </a:rPr>
              <a:t>AVA´s AI-Powered 3d Chatbot (youtube.com)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n 1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41F58729-C3FC-4113-F61B-5F55764FCF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5021" y="-928"/>
            <a:ext cx="817382" cy="83216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40C9B09-680B-A42B-4D0B-DF8D4BF7E1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6793" y="3714682"/>
            <a:ext cx="5118347" cy="28767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VIDEO_AVA_LAUNCH - Trim">
            <a:hlinkClick r:id="" action="ppaction://media"/>
            <a:extLst>
              <a:ext uri="{FF2B5EF4-FFF2-40B4-BE49-F238E27FC236}">
                <a16:creationId xmlns:a16="http://schemas.microsoft.com/office/drawing/2014/main" id="{9213904E-2E38-FBD5-8136-38B365EF252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Imagen 17" descr="Logotipo&#10;&#10;Descripción generada automáticamente">
            <a:extLst>
              <a:ext uri="{FF2B5EF4-FFF2-40B4-BE49-F238E27FC236}">
                <a16:creationId xmlns:a16="http://schemas.microsoft.com/office/drawing/2014/main" id="{AE648174-9314-BD41-7CE7-B1CFEB4C51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" y="324076"/>
            <a:ext cx="3734738" cy="197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5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6C3A050-66F7-F612-9DC3-C5997C787F39}"/>
              </a:ext>
            </a:extLst>
          </p:cNvPr>
          <p:cNvSpPr txBox="1"/>
          <p:nvPr/>
        </p:nvSpPr>
        <p:spPr>
          <a:xfrm>
            <a:off x="943897" y="601294"/>
            <a:ext cx="6175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Aplicaciones actuales</a:t>
            </a:r>
          </a:p>
        </p:txBody>
      </p:sp>
      <p:pic>
        <p:nvPicPr>
          <p:cNvPr id="8" name="Imagen 7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83FA0819-6FDF-62FE-43D7-AAAA09224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5021" y="-928"/>
            <a:ext cx="817382" cy="83216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00182D9-4BDC-035D-C91D-CBC2E63E5656}"/>
              </a:ext>
            </a:extLst>
          </p:cNvPr>
          <p:cNvSpPr txBox="1"/>
          <p:nvPr/>
        </p:nvSpPr>
        <p:spPr>
          <a:xfrm>
            <a:off x="963108" y="1893452"/>
            <a:ext cx="61558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altLang="ja-JP" sz="1800" b="0" i="0" u="none" strike="noStrike" cap="none" dirty="0">
                <a:latin typeface="Gill Sans"/>
                <a:ea typeface="Gill Sans"/>
                <a:cs typeface="Gill Sans"/>
                <a:sym typeface="Gill Sans"/>
              </a:rPr>
              <a:t>Está siendo eficaz en: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s-ES" altLang="ja-JP" sz="1800" b="0" i="0" u="none" strike="noStrike" cap="none" dirty="0"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altLang="ja-JP" sz="1800" b="0" i="0" u="none" strike="noStrike" cap="none" dirty="0">
                <a:latin typeface="Gill Sans"/>
                <a:ea typeface="Gill Sans"/>
                <a:cs typeface="Gill Sans"/>
                <a:sym typeface="Gill Sans"/>
              </a:rPr>
              <a:t>1. </a:t>
            </a:r>
            <a:r>
              <a:rPr lang="es-ES" altLang="ja-JP" sz="1800" dirty="0">
                <a:latin typeface="Gill Sans"/>
                <a:ea typeface="Gill Sans"/>
                <a:cs typeface="Gill Sans"/>
                <a:sym typeface="Gill Sans"/>
              </a:rPr>
              <a:t>L</a:t>
            </a:r>
            <a:r>
              <a:rPr lang="es-ES" altLang="ja-JP" sz="1800" b="0" i="0" u="none" strike="noStrike" cap="none" dirty="0">
                <a:latin typeface="Gill Sans"/>
                <a:ea typeface="Gill Sans"/>
                <a:cs typeface="Gill Sans"/>
                <a:sym typeface="Gill Sans"/>
              </a:rPr>
              <a:t>os sitios web de las empresas, proporcionando a los empleados </a:t>
            </a:r>
            <a:r>
              <a:rPr lang="es-ES" altLang="ja-JP" sz="1800" b="0" i="0" u="none" strike="noStrike" cap="none" dirty="0">
                <a:solidFill>
                  <a:srgbClr val="E7B12B"/>
                </a:solidFill>
                <a:latin typeface="Gill Sans"/>
                <a:ea typeface="Gill Sans"/>
                <a:cs typeface="Gill Sans"/>
                <a:sym typeface="Gill Sans"/>
              </a:rPr>
              <a:t>información</a:t>
            </a:r>
            <a:r>
              <a:rPr lang="es-ES" altLang="ja-JP" sz="1800" b="0" i="0" u="none" strike="noStrike" cap="none" dirty="0">
                <a:latin typeface="Gill Sans"/>
                <a:ea typeface="Gill Sans"/>
                <a:cs typeface="Gill Sans"/>
                <a:sym typeface="Gill Sans"/>
              </a:rPr>
              <a:t> relevante sobre procesos y a los clientes y usuarios finales información relevante sobre nuevos productos y cómo obtenerlos. Empresas de servicios, clínicas, restaurantes y gestión de transportes.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s-ES" altLang="ja-JP" sz="1800" b="0" i="0" u="none" strike="noStrike" cap="none" dirty="0"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altLang="ja-JP" sz="1800" b="0" i="0" u="none" strike="noStrike" cap="none" dirty="0">
                <a:latin typeface="Gill Sans"/>
                <a:ea typeface="Gill Sans"/>
                <a:cs typeface="Gill Sans"/>
                <a:sym typeface="Gill Sans"/>
              </a:rPr>
              <a:t>2. Como complemento de los personajes de los </a:t>
            </a:r>
            <a:r>
              <a:rPr lang="es-ES" altLang="ja-JP" sz="1800" b="0" i="0" u="none" strike="noStrike" cap="none" dirty="0">
                <a:solidFill>
                  <a:srgbClr val="E7B12B"/>
                </a:solidFill>
                <a:latin typeface="Gill Sans"/>
                <a:ea typeface="Gill Sans"/>
                <a:cs typeface="Gill Sans"/>
                <a:sym typeface="Gill Sans"/>
              </a:rPr>
              <a:t>juegos</a:t>
            </a:r>
            <a:r>
              <a:rPr lang="es-ES" altLang="ja-JP" sz="1800" b="0" i="0" u="none" strike="noStrike" cap="none" dirty="0">
                <a:latin typeface="Gill Sans"/>
                <a:ea typeface="Gill Sans"/>
                <a:cs typeface="Gill Sans"/>
                <a:sym typeface="Gill Sans"/>
              </a:rPr>
              <a:t>, para aumentar aún más la capacidad de respuesta y la interactividad de los personajes en los juegos.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s-ES" altLang="ja-JP" sz="1800" b="0" i="0" u="none" strike="noStrike" cap="none" dirty="0"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altLang="ja-JP" sz="1800" b="0" i="0" u="none" strike="noStrike" cap="none" dirty="0">
                <a:latin typeface="Gill Sans"/>
                <a:ea typeface="Gill Sans"/>
                <a:cs typeface="Gill Sans"/>
                <a:sym typeface="Gill Sans"/>
              </a:rPr>
              <a:t>3. Como </a:t>
            </a:r>
            <a:r>
              <a:rPr lang="es-ES" altLang="ja-JP" sz="1800" b="0" i="0" u="none" strike="noStrike" cap="none" dirty="0">
                <a:solidFill>
                  <a:srgbClr val="E7B12B"/>
                </a:solidFill>
                <a:latin typeface="Gill Sans"/>
                <a:ea typeface="Gill Sans"/>
                <a:cs typeface="Gill Sans"/>
                <a:sym typeface="Gill Sans"/>
              </a:rPr>
              <a:t>influencer</a:t>
            </a:r>
            <a:r>
              <a:rPr lang="es-ES" altLang="ja-JP" sz="1800" b="0" i="0" u="none" strike="noStrike" cap="none" dirty="0">
                <a:latin typeface="Gill Sans"/>
                <a:ea typeface="Gill Sans"/>
                <a:cs typeface="Gill Sans"/>
                <a:sym typeface="Gill Sans"/>
              </a:rPr>
              <a:t>, como personaje virtual ídolo de masas. Se adapta perfectamente a cantar, actuar, aparecer en cualquier evento, llevar cualquier atuendo, etc.</a:t>
            </a:r>
            <a:endParaRPr lang="en-US" sz="18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06;p2">
            <a:extLst>
              <a:ext uri="{FF2B5EF4-FFF2-40B4-BE49-F238E27FC236}">
                <a16:creationId xmlns:a16="http://schemas.microsoft.com/office/drawing/2014/main" id="{0494DD65-1E25-8E71-D3FB-02995A967716}"/>
              </a:ext>
            </a:extLst>
          </p:cNvPr>
          <p:cNvSpPr txBox="1"/>
          <p:nvPr/>
        </p:nvSpPr>
        <p:spPr>
          <a:xfrm>
            <a:off x="8932848" y="2101799"/>
            <a:ext cx="1246134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dirty="0">
                <a:latin typeface="Gill Sans"/>
                <a:ea typeface="Arial"/>
                <a:cs typeface="Arial"/>
                <a:sym typeface="Gill Sans"/>
              </a:rPr>
              <a:t>Asistencia</a:t>
            </a:r>
            <a:endParaRPr sz="18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07;p2">
            <a:extLst>
              <a:ext uri="{FF2B5EF4-FFF2-40B4-BE49-F238E27FC236}">
                <a16:creationId xmlns:a16="http://schemas.microsoft.com/office/drawing/2014/main" id="{F89EA34A-8197-84AD-05CF-EF1BC00B34B5}"/>
              </a:ext>
            </a:extLst>
          </p:cNvPr>
          <p:cNvSpPr txBox="1"/>
          <p:nvPr/>
        </p:nvSpPr>
        <p:spPr>
          <a:xfrm>
            <a:off x="8085147" y="4042980"/>
            <a:ext cx="2955956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altLang="ja-JP" sz="1800" b="0" i="0" u="none" strike="noStrike" cap="none" dirty="0">
                <a:latin typeface="Gill Sans"/>
                <a:ea typeface="Gill Sans"/>
                <a:cs typeface="Gill Sans"/>
                <a:sym typeface="Gill Sans"/>
              </a:rPr>
              <a:t>Personajes de videojuegos</a:t>
            </a:r>
            <a:endParaRPr sz="18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08;p2">
            <a:extLst>
              <a:ext uri="{FF2B5EF4-FFF2-40B4-BE49-F238E27FC236}">
                <a16:creationId xmlns:a16="http://schemas.microsoft.com/office/drawing/2014/main" id="{4A9061B5-572F-F98E-68E4-C92E9E64972C}"/>
              </a:ext>
            </a:extLst>
          </p:cNvPr>
          <p:cNvSpPr txBox="1"/>
          <p:nvPr/>
        </p:nvSpPr>
        <p:spPr>
          <a:xfrm>
            <a:off x="8433458" y="6080437"/>
            <a:ext cx="2257991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altLang="ja-JP" sz="1800" b="0" i="0" u="none" strike="noStrike" cap="none" dirty="0">
                <a:latin typeface="Gill Sans"/>
                <a:ea typeface="Arial"/>
                <a:cs typeface="Arial"/>
                <a:sym typeface="Gill Sans"/>
              </a:rPr>
              <a:t>Influencers Virtuales</a:t>
            </a:r>
            <a:endParaRPr sz="18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5532A7F-8F34-E063-1E4E-E05D3371E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7341" y="144981"/>
            <a:ext cx="1978560" cy="1956818"/>
          </a:xfrm>
          <a:prstGeom prst="rect">
            <a:avLst/>
          </a:prstGeom>
        </p:spPr>
      </p:pic>
      <p:pic>
        <p:nvPicPr>
          <p:cNvPr id="7" name="Picture 2" descr="Virtual Influencers in Video Game Industry - PANOPTICON">
            <a:extLst>
              <a:ext uri="{FF2B5EF4-FFF2-40B4-BE49-F238E27FC236}">
                <a16:creationId xmlns:a16="http://schemas.microsoft.com/office/drawing/2014/main" id="{89CBF1FC-7500-B24C-3418-9A2E9F3A1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365" y="2557300"/>
            <a:ext cx="2579265" cy="145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F223C7C-F573-C04F-CE69-4124416C08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5295" y="4647042"/>
            <a:ext cx="2671404" cy="133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55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5"/>
          <p:cNvSpPr txBox="1"/>
          <p:nvPr/>
        </p:nvSpPr>
        <p:spPr>
          <a:xfrm>
            <a:off x="9948960" y="6507360"/>
            <a:ext cx="1692360" cy="15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-ES" sz="1000" b="0" i="0" u="none" strike="noStrike" cap="none">
                <a:solidFill>
                  <a:srgbClr val="A6A6A6"/>
                </a:solidFill>
                <a:latin typeface="Gill Sans"/>
                <a:ea typeface="Gill Sans"/>
                <a:cs typeface="Gill Sans"/>
                <a:sym typeface="Gill Sans"/>
              </a:rPr>
              <a:t>6</a:t>
            </a:fld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5"/>
          <p:cNvSpPr txBox="1"/>
          <p:nvPr/>
        </p:nvSpPr>
        <p:spPr>
          <a:xfrm>
            <a:off x="716050" y="2448000"/>
            <a:ext cx="5324400" cy="22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-ES" sz="25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Website: hechicer-ia.com</a:t>
            </a:r>
            <a:endParaRPr sz="2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-ES" sz="25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Contáctanos para una</a:t>
            </a:r>
            <a:r>
              <a:rPr lang="es-ES" sz="25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demo: </a:t>
            </a:r>
            <a:r>
              <a:rPr lang="es-ES" sz="25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contacto@hechicer-ia.com</a:t>
            </a:r>
            <a:endParaRPr sz="2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-ES" sz="25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Teléfono: +34 692191024</a:t>
            </a:r>
            <a:endParaRPr sz="2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5"/>
          <p:cNvSpPr txBox="1"/>
          <p:nvPr/>
        </p:nvSpPr>
        <p:spPr>
          <a:xfrm>
            <a:off x="716050" y="351000"/>
            <a:ext cx="10030800" cy="13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Participa en el nacimiento de la nueva era del contenido digital con Hechicer</a:t>
            </a:r>
            <a:r>
              <a:rPr lang="es-ES" sz="4000" b="0" i="0" u="none" strike="noStrike" cap="none" dirty="0">
                <a:solidFill>
                  <a:srgbClr val="E8C06C"/>
                </a:solidFill>
                <a:latin typeface="Roboto"/>
                <a:ea typeface="Roboto"/>
                <a:cs typeface="Roboto"/>
                <a:sym typeface="Roboto"/>
              </a:rPr>
              <a:t>IA</a:t>
            </a:r>
          </a:p>
        </p:txBody>
      </p:sp>
      <p:pic>
        <p:nvPicPr>
          <p:cNvPr id="375" name="Google Shape;37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32949" y="2448000"/>
            <a:ext cx="3359051" cy="3359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6050" y="5103350"/>
            <a:ext cx="2970200" cy="11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FA58EF0D-0365-A7B3-D96E-A57FA596EB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5984" y="1983253"/>
            <a:ext cx="4212345" cy="42885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4910</TotalTime>
  <Words>451</Words>
  <Application>Microsoft Office PowerPoint</Application>
  <PresentationFormat>Panorámica</PresentationFormat>
  <Paragraphs>38</Paragraphs>
  <Slides>6</Slides>
  <Notes>3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Gill Sans</vt:lpstr>
      <vt:lpstr>Aptos</vt:lpstr>
      <vt:lpstr>Aptos Display</vt:lpstr>
      <vt:lpstr>Arial</vt:lpstr>
      <vt:lpstr>Calibri</vt:lpstr>
      <vt:lpstr>Roboto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Álvaro Sáez Tonda</dc:creator>
  <cp:lastModifiedBy>Álvaro Sáez Tonda</cp:lastModifiedBy>
  <cp:revision>16</cp:revision>
  <dcterms:created xsi:type="dcterms:W3CDTF">2024-06-13T02:41:22Z</dcterms:created>
  <dcterms:modified xsi:type="dcterms:W3CDTF">2024-10-08T23:25:41Z</dcterms:modified>
</cp:coreProperties>
</file>