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0" r:id="rId2"/>
    <p:sldId id="311" r:id="rId3"/>
    <p:sldId id="312" r:id="rId4"/>
    <p:sldId id="313" r:id="rId5"/>
    <p:sldId id="298" r:id="rId6"/>
    <p:sldId id="302" r:id="rId7"/>
    <p:sldId id="301" r:id="rId8"/>
    <p:sldId id="303" r:id="rId9"/>
    <p:sldId id="304" r:id="rId10"/>
    <p:sldId id="257" r:id="rId11"/>
    <p:sldId id="258" r:id="rId12"/>
    <p:sldId id="265" r:id="rId13"/>
    <p:sldId id="308" r:id="rId14"/>
    <p:sldId id="262" r:id="rId15"/>
    <p:sldId id="305" r:id="rId16"/>
    <p:sldId id="306" r:id="rId17"/>
    <p:sldId id="307" r:id="rId18"/>
    <p:sldId id="300" r:id="rId19"/>
    <p:sldId id="309" r:id="rId20"/>
    <p:sldId id="316" r:id="rId21"/>
    <p:sldId id="317" r:id="rId22"/>
    <p:sldId id="318" r:id="rId23"/>
    <p:sldId id="319" r:id="rId24"/>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762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12" autoAdjust="0"/>
    <p:restoredTop sz="94660"/>
  </p:normalViewPr>
  <p:slideViewPr>
    <p:cSldViewPr snapToGrid="0">
      <p:cViewPr varScale="1">
        <p:scale>
          <a:sx n="70" d="100"/>
          <a:sy n="70" d="100"/>
        </p:scale>
        <p:origin x="-678" y="-9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5CF67644-517F-4B94-89A3-61913C89DB89}" type="datetimeFigureOut">
              <a:rPr lang="es-ES" smtClean="0"/>
              <a:t>23/02/2016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7A20A923-E7C2-4B6F-A3FA-4F265F6C78D7}" type="slidenum">
              <a:rPr lang="es-ES" smtClean="0"/>
              <a:t>‹Nº›</a:t>
            </a:fld>
            <a:endParaRPr lang="es-ES"/>
          </a:p>
        </p:txBody>
      </p:sp>
    </p:spTree>
    <p:extLst>
      <p:ext uri="{BB962C8B-B14F-4D97-AF65-F5344CB8AC3E}">
        <p14:creationId xmlns:p14="http://schemas.microsoft.com/office/powerpoint/2010/main" val="3369003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5CF67644-517F-4B94-89A3-61913C89DB89}" type="datetimeFigureOut">
              <a:rPr lang="es-ES" smtClean="0"/>
              <a:t>23/02/2016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7A20A923-E7C2-4B6F-A3FA-4F265F6C78D7}" type="slidenum">
              <a:rPr lang="es-ES" smtClean="0"/>
              <a:t>‹Nº›</a:t>
            </a:fld>
            <a:endParaRPr lang="es-ES"/>
          </a:p>
        </p:txBody>
      </p:sp>
    </p:spTree>
    <p:extLst>
      <p:ext uri="{BB962C8B-B14F-4D97-AF65-F5344CB8AC3E}">
        <p14:creationId xmlns:p14="http://schemas.microsoft.com/office/powerpoint/2010/main" val="3462536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5CF67644-517F-4B94-89A3-61913C89DB89}" type="datetimeFigureOut">
              <a:rPr lang="es-ES" smtClean="0"/>
              <a:t>23/02/2016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7A20A923-E7C2-4B6F-A3FA-4F265F6C78D7}" type="slidenum">
              <a:rPr lang="es-ES" smtClean="0"/>
              <a:t>‹Nº›</a:t>
            </a:fld>
            <a:endParaRPr lang="es-ES"/>
          </a:p>
        </p:txBody>
      </p:sp>
    </p:spTree>
    <p:extLst>
      <p:ext uri="{BB962C8B-B14F-4D97-AF65-F5344CB8AC3E}">
        <p14:creationId xmlns:p14="http://schemas.microsoft.com/office/powerpoint/2010/main" val="1748541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5CF67644-517F-4B94-89A3-61913C89DB89}" type="datetimeFigureOut">
              <a:rPr lang="es-ES" smtClean="0"/>
              <a:t>23/02/2016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7A20A923-E7C2-4B6F-A3FA-4F265F6C78D7}" type="slidenum">
              <a:rPr lang="es-ES" smtClean="0"/>
              <a:t>‹Nº›</a:t>
            </a:fld>
            <a:endParaRPr lang="es-ES"/>
          </a:p>
        </p:txBody>
      </p:sp>
    </p:spTree>
    <p:extLst>
      <p:ext uri="{BB962C8B-B14F-4D97-AF65-F5344CB8AC3E}">
        <p14:creationId xmlns:p14="http://schemas.microsoft.com/office/powerpoint/2010/main" val="3725973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5CF67644-517F-4B94-89A3-61913C89DB89}" type="datetimeFigureOut">
              <a:rPr lang="es-ES" smtClean="0"/>
              <a:t>23/02/2016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7A20A923-E7C2-4B6F-A3FA-4F265F6C78D7}" type="slidenum">
              <a:rPr lang="es-ES" smtClean="0"/>
              <a:t>‹Nº›</a:t>
            </a:fld>
            <a:endParaRPr lang="es-ES"/>
          </a:p>
        </p:txBody>
      </p:sp>
    </p:spTree>
    <p:extLst>
      <p:ext uri="{BB962C8B-B14F-4D97-AF65-F5344CB8AC3E}">
        <p14:creationId xmlns:p14="http://schemas.microsoft.com/office/powerpoint/2010/main" val="106516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5CF67644-517F-4B94-89A3-61913C89DB89}" type="datetimeFigureOut">
              <a:rPr lang="es-ES" smtClean="0"/>
              <a:t>23/02/2016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7A20A923-E7C2-4B6F-A3FA-4F265F6C78D7}" type="slidenum">
              <a:rPr lang="es-ES" smtClean="0"/>
              <a:t>‹Nº›</a:t>
            </a:fld>
            <a:endParaRPr lang="es-ES"/>
          </a:p>
        </p:txBody>
      </p:sp>
    </p:spTree>
    <p:extLst>
      <p:ext uri="{BB962C8B-B14F-4D97-AF65-F5344CB8AC3E}">
        <p14:creationId xmlns:p14="http://schemas.microsoft.com/office/powerpoint/2010/main" val="1647667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5CF67644-517F-4B94-89A3-61913C89DB89}" type="datetimeFigureOut">
              <a:rPr lang="es-ES" smtClean="0"/>
              <a:t>23/02/2016</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7A20A923-E7C2-4B6F-A3FA-4F265F6C78D7}" type="slidenum">
              <a:rPr lang="es-ES" smtClean="0"/>
              <a:t>‹Nº›</a:t>
            </a:fld>
            <a:endParaRPr lang="es-ES"/>
          </a:p>
        </p:txBody>
      </p:sp>
    </p:spTree>
    <p:extLst>
      <p:ext uri="{BB962C8B-B14F-4D97-AF65-F5344CB8AC3E}">
        <p14:creationId xmlns:p14="http://schemas.microsoft.com/office/powerpoint/2010/main" val="2375586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5CF67644-517F-4B94-89A3-61913C89DB89}" type="datetimeFigureOut">
              <a:rPr lang="es-ES" smtClean="0"/>
              <a:t>23/02/2016</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7A20A923-E7C2-4B6F-A3FA-4F265F6C78D7}" type="slidenum">
              <a:rPr lang="es-ES" smtClean="0"/>
              <a:t>‹Nº›</a:t>
            </a:fld>
            <a:endParaRPr lang="es-ES"/>
          </a:p>
        </p:txBody>
      </p:sp>
    </p:spTree>
    <p:extLst>
      <p:ext uri="{BB962C8B-B14F-4D97-AF65-F5344CB8AC3E}">
        <p14:creationId xmlns:p14="http://schemas.microsoft.com/office/powerpoint/2010/main" val="3729587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5CF67644-517F-4B94-89A3-61913C89DB89}" type="datetimeFigureOut">
              <a:rPr lang="es-ES" smtClean="0"/>
              <a:t>23/02/2016</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7A20A923-E7C2-4B6F-A3FA-4F265F6C78D7}" type="slidenum">
              <a:rPr lang="es-ES" smtClean="0"/>
              <a:t>‹Nº›</a:t>
            </a:fld>
            <a:endParaRPr lang="es-ES"/>
          </a:p>
        </p:txBody>
      </p:sp>
    </p:spTree>
    <p:extLst>
      <p:ext uri="{BB962C8B-B14F-4D97-AF65-F5344CB8AC3E}">
        <p14:creationId xmlns:p14="http://schemas.microsoft.com/office/powerpoint/2010/main" val="2573371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5CF67644-517F-4B94-89A3-61913C89DB89}" type="datetimeFigureOut">
              <a:rPr lang="es-ES" smtClean="0"/>
              <a:t>23/02/2016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7A20A923-E7C2-4B6F-A3FA-4F265F6C78D7}" type="slidenum">
              <a:rPr lang="es-ES" smtClean="0"/>
              <a:t>‹Nº›</a:t>
            </a:fld>
            <a:endParaRPr lang="es-ES"/>
          </a:p>
        </p:txBody>
      </p:sp>
    </p:spTree>
    <p:extLst>
      <p:ext uri="{BB962C8B-B14F-4D97-AF65-F5344CB8AC3E}">
        <p14:creationId xmlns:p14="http://schemas.microsoft.com/office/powerpoint/2010/main" val="2274722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5CF67644-517F-4B94-89A3-61913C89DB89}" type="datetimeFigureOut">
              <a:rPr lang="es-ES" smtClean="0"/>
              <a:t>23/02/2016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7A20A923-E7C2-4B6F-A3FA-4F265F6C78D7}" type="slidenum">
              <a:rPr lang="es-ES" smtClean="0"/>
              <a:t>‹Nº›</a:t>
            </a:fld>
            <a:endParaRPr lang="es-ES"/>
          </a:p>
        </p:txBody>
      </p:sp>
    </p:spTree>
    <p:extLst>
      <p:ext uri="{BB962C8B-B14F-4D97-AF65-F5344CB8AC3E}">
        <p14:creationId xmlns:p14="http://schemas.microsoft.com/office/powerpoint/2010/main" val="2314045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F67644-517F-4B94-89A3-61913C89DB89}" type="datetimeFigureOut">
              <a:rPr lang="es-ES" smtClean="0"/>
              <a:t>23/02/2016</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20A923-E7C2-4B6F-A3FA-4F265F6C78D7}" type="slidenum">
              <a:rPr lang="es-ES" smtClean="0"/>
              <a:t>‹Nº›</a:t>
            </a:fld>
            <a:endParaRPr lang="es-ES"/>
          </a:p>
        </p:txBody>
      </p:sp>
    </p:spTree>
    <p:extLst>
      <p:ext uri="{BB962C8B-B14F-4D97-AF65-F5344CB8AC3E}">
        <p14:creationId xmlns:p14="http://schemas.microsoft.com/office/powerpoint/2010/main" val="15730422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Rectángulo 1"/>
          <p:cNvSpPr/>
          <p:nvPr/>
        </p:nvSpPr>
        <p:spPr>
          <a:xfrm>
            <a:off x="1011380" y="2967335"/>
            <a:ext cx="10155383" cy="2062103"/>
          </a:xfrm>
          <a:prstGeom prst="rect">
            <a:avLst/>
          </a:prstGeom>
          <a:solidFill>
            <a:schemeClr val="accent2">
              <a:alpha val="0"/>
            </a:schemeClr>
          </a:solidFill>
        </p:spPr>
        <p:txBody>
          <a:bodyPr wrap="square">
            <a:spAutoFit/>
          </a:bodyPr>
          <a:lstStyle/>
          <a:p>
            <a:r>
              <a:rPr lang="es-ES" sz="3200" b="1" i="0" cap="small" dirty="0" smtClean="0">
                <a:solidFill>
                  <a:srgbClr val="000000"/>
                </a:solidFill>
                <a:effectLst/>
                <a:latin typeface="Century Gothic" panose="020B0502020202020204" pitchFamily="34" charset="0"/>
              </a:rPr>
              <a:t>Habilidades directivas, </a:t>
            </a:r>
            <a:r>
              <a:rPr lang="es-ES" sz="3200" b="1" i="0" cap="small" dirty="0" err="1" smtClean="0">
                <a:solidFill>
                  <a:srgbClr val="000000"/>
                </a:solidFill>
                <a:effectLst/>
                <a:latin typeface="Century Gothic" panose="020B0502020202020204" pitchFamily="34" charset="0"/>
              </a:rPr>
              <a:t>Neuroliderazgo</a:t>
            </a:r>
            <a:r>
              <a:rPr lang="es-ES" sz="3200" b="1" i="0" cap="small" dirty="0" smtClean="0">
                <a:solidFill>
                  <a:srgbClr val="000000"/>
                </a:solidFill>
                <a:effectLst/>
                <a:latin typeface="Century Gothic" panose="020B0502020202020204" pitchFamily="34" charset="0"/>
              </a:rPr>
              <a:t> y su influencia en las ventas</a:t>
            </a:r>
          </a:p>
          <a:p>
            <a:pPr algn="ctr"/>
            <a:r>
              <a:rPr lang="es-ES" sz="3200" b="1" i="0" dirty="0" smtClean="0">
                <a:solidFill>
                  <a:srgbClr val="777777"/>
                </a:solidFill>
                <a:effectLst/>
                <a:latin typeface="Century Gothic" panose="020B0502020202020204" pitchFamily="34" charset="0"/>
              </a:rPr>
              <a:t>Jornada Abierta</a:t>
            </a:r>
          </a:p>
          <a:p>
            <a:pPr algn="ctr"/>
            <a:r>
              <a:rPr lang="es-ES" sz="3200" b="1" dirty="0"/>
              <a:t>viernes, 12 de febrero de 2016</a:t>
            </a:r>
            <a:endParaRPr lang="es-ES" sz="3200" b="1" i="0" dirty="0">
              <a:solidFill>
                <a:srgbClr val="777777"/>
              </a:solidFill>
              <a:effectLst/>
              <a:latin typeface="Century Gothic" panose="020B0502020202020204" pitchFamily="34" charset="0"/>
            </a:endParaRPr>
          </a:p>
        </p:txBody>
      </p:sp>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10255" y="343531"/>
            <a:ext cx="2998669" cy="778687"/>
          </a:xfrm>
          <a:prstGeom prst="rect">
            <a:avLst/>
          </a:prstGeom>
        </p:spPr>
      </p:pic>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245" y="4110"/>
            <a:ext cx="2857899" cy="1457528"/>
          </a:xfrm>
          <a:prstGeom prst="rect">
            <a:avLst/>
          </a:prstGeom>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1457" y="5603018"/>
            <a:ext cx="4572000" cy="89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3754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1905503" y="241145"/>
            <a:ext cx="8676634" cy="936104"/>
          </a:xfrm>
        </p:spPr>
        <p:txBody>
          <a:bodyPr>
            <a:normAutofit/>
          </a:bodyPr>
          <a:lstStyle/>
          <a:p>
            <a:r>
              <a:rPr lang="es-ES" sz="3600" dirty="0">
                <a:latin typeface="Century Gothic" panose="020B0502020202020204" pitchFamily="34" charset="0"/>
              </a:rPr>
              <a:t>¿QUÉ ES EL NEUROLIDERAZGO?</a:t>
            </a:r>
          </a:p>
        </p:txBody>
      </p:sp>
      <p:sp>
        <p:nvSpPr>
          <p:cNvPr id="3" name="2 Marcador de contenido"/>
          <p:cNvSpPr>
            <a:spLocks noGrp="1"/>
          </p:cNvSpPr>
          <p:nvPr>
            <p:ph idx="1"/>
          </p:nvPr>
        </p:nvSpPr>
        <p:spPr>
          <a:xfrm>
            <a:off x="974514" y="1509758"/>
            <a:ext cx="10746431" cy="4392488"/>
          </a:xfrm>
        </p:spPr>
        <p:txBody>
          <a:bodyPr>
            <a:noAutofit/>
          </a:bodyPr>
          <a:lstStyle/>
          <a:p>
            <a:pPr marL="0" indent="0" algn="just">
              <a:buNone/>
            </a:pPr>
            <a:r>
              <a:rPr lang="es-ES" sz="1900" dirty="0">
                <a:latin typeface="Century Gothic" panose="020B0502020202020204" pitchFamily="34" charset="0"/>
              </a:rPr>
              <a:t>El </a:t>
            </a:r>
            <a:r>
              <a:rPr lang="es-ES" sz="1900" dirty="0" err="1">
                <a:latin typeface="Century Gothic" panose="020B0502020202020204" pitchFamily="34" charset="0"/>
              </a:rPr>
              <a:t>neuroliderazgo</a:t>
            </a:r>
            <a:r>
              <a:rPr lang="es-ES" sz="1900" dirty="0">
                <a:latin typeface="Century Gothic" panose="020B0502020202020204" pitchFamily="34" charset="0"/>
              </a:rPr>
              <a:t> se enfoca en los factores intelectuales y emocionales vinculados a:</a:t>
            </a:r>
          </a:p>
          <a:p>
            <a:pPr marL="728663" indent="-374650" algn="just" defTabSz="900113">
              <a:buFont typeface="Wingdings" pitchFamily="2" charset="2"/>
              <a:buChar char="ü"/>
            </a:pPr>
            <a:r>
              <a:rPr lang="es-ES" sz="1900" dirty="0" smtClean="0">
                <a:latin typeface="Century Gothic" panose="020B0502020202020204" pitchFamily="34" charset="0"/>
              </a:rPr>
              <a:t>la </a:t>
            </a:r>
            <a:r>
              <a:rPr lang="es-ES" sz="1900" dirty="0">
                <a:latin typeface="Century Gothic" panose="020B0502020202020204" pitchFamily="34" charset="0"/>
              </a:rPr>
              <a:t>toma de decisiones, </a:t>
            </a:r>
          </a:p>
          <a:p>
            <a:pPr marL="728663" indent="-374650" algn="just" defTabSz="900113">
              <a:buFont typeface="Wingdings" pitchFamily="2" charset="2"/>
              <a:buChar char="ü"/>
            </a:pPr>
            <a:r>
              <a:rPr lang="es-ES" sz="1900" dirty="0">
                <a:latin typeface="Century Gothic" panose="020B0502020202020204" pitchFamily="34" charset="0"/>
              </a:rPr>
              <a:t>la capacidad para resolver problemas, </a:t>
            </a:r>
          </a:p>
          <a:p>
            <a:pPr marL="728663" indent="-374650" algn="just" defTabSz="900113">
              <a:buFont typeface="Wingdings" pitchFamily="2" charset="2"/>
              <a:buChar char="ü"/>
            </a:pPr>
            <a:r>
              <a:rPr lang="es-ES" sz="1900" dirty="0">
                <a:latin typeface="Century Gothic" panose="020B0502020202020204" pitchFamily="34" charset="0"/>
              </a:rPr>
              <a:t>el funcionamiento y la conducción de equipos de trabajo,</a:t>
            </a:r>
          </a:p>
          <a:p>
            <a:pPr marL="728663" indent="-374650" algn="just" defTabSz="900113">
              <a:buFont typeface="Wingdings" pitchFamily="2" charset="2"/>
              <a:buChar char="ü"/>
            </a:pPr>
            <a:r>
              <a:rPr lang="es-ES" sz="1900" dirty="0">
                <a:latin typeface="Century Gothic" panose="020B0502020202020204" pitchFamily="34" charset="0"/>
              </a:rPr>
              <a:t>el aprendizaje individual y organizacional,</a:t>
            </a:r>
          </a:p>
          <a:p>
            <a:pPr marL="728663" indent="-374650" algn="just" defTabSz="900113">
              <a:buFont typeface="Wingdings" pitchFamily="2" charset="2"/>
              <a:buChar char="ü"/>
            </a:pPr>
            <a:r>
              <a:rPr lang="es-ES" sz="1900" dirty="0">
                <a:latin typeface="Century Gothic" panose="020B0502020202020204" pitchFamily="34" charset="0"/>
              </a:rPr>
              <a:t>los procesos motivacionales,</a:t>
            </a:r>
          </a:p>
          <a:p>
            <a:pPr marL="728663" indent="-374650" algn="just" defTabSz="900113">
              <a:buFont typeface="Wingdings" pitchFamily="2" charset="2"/>
              <a:buChar char="ü"/>
            </a:pPr>
            <a:r>
              <a:rPr lang="es-ES" sz="1900" dirty="0">
                <a:latin typeface="Century Gothic" panose="020B0502020202020204" pitchFamily="34" charset="0"/>
              </a:rPr>
              <a:t>la creatividad e innovación,</a:t>
            </a:r>
          </a:p>
          <a:p>
            <a:pPr marL="728663" indent="-374650" algn="just" defTabSz="900113">
              <a:buFont typeface="Wingdings" pitchFamily="2" charset="2"/>
              <a:buChar char="ü"/>
            </a:pPr>
            <a:r>
              <a:rPr lang="es-ES" sz="1900" dirty="0">
                <a:latin typeface="Century Gothic" panose="020B0502020202020204" pitchFamily="34" charset="0"/>
              </a:rPr>
              <a:t>los estilos de liderazgo,</a:t>
            </a:r>
          </a:p>
          <a:p>
            <a:pPr marL="728663" indent="-374650" algn="just" defTabSz="900113">
              <a:buFont typeface="Wingdings" pitchFamily="2" charset="2"/>
              <a:buChar char="ü"/>
            </a:pPr>
            <a:r>
              <a:rPr lang="es-ES" sz="1900" dirty="0">
                <a:latin typeface="Century Gothic" panose="020B0502020202020204" pitchFamily="34" charset="0"/>
              </a:rPr>
              <a:t>la gestión del cambio,</a:t>
            </a:r>
          </a:p>
          <a:p>
            <a:pPr marL="728663" indent="-374650" algn="just" defTabSz="900113">
              <a:buFont typeface="Wingdings" pitchFamily="2" charset="2"/>
              <a:buChar char="ü"/>
            </a:pPr>
            <a:r>
              <a:rPr lang="es-ES" sz="1900" dirty="0">
                <a:latin typeface="Century Gothic" panose="020B0502020202020204" pitchFamily="34" charset="0"/>
              </a:rPr>
              <a:t>los mecanismos de reconocimiento positivo y recompensas</a:t>
            </a:r>
          </a:p>
          <a:p>
            <a:pPr marL="0" indent="0" algn="just">
              <a:buNone/>
            </a:pPr>
            <a:endParaRPr lang="es-ES" sz="1900" dirty="0">
              <a:latin typeface="Century Gothic" panose="020B0502020202020204" pitchFamily="34" charset="0"/>
            </a:endParaRPr>
          </a:p>
          <a:p>
            <a:pPr marL="0" indent="0" algn="just">
              <a:buNone/>
            </a:pPr>
            <a:r>
              <a:rPr lang="es-ES" sz="1900" dirty="0">
                <a:latin typeface="Century Gothic" panose="020B0502020202020204" pitchFamily="34" charset="0"/>
              </a:rPr>
              <a:t>Es en estas áreas donde el </a:t>
            </a:r>
            <a:r>
              <a:rPr lang="es-ES" sz="1900" dirty="0" err="1">
                <a:latin typeface="Century Gothic" panose="020B0502020202020204" pitchFamily="34" charset="0"/>
              </a:rPr>
              <a:t>neuroliderazgo</a:t>
            </a:r>
            <a:r>
              <a:rPr lang="es-ES" sz="1900" dirty="0">
                <a:latin typeface="Century Gothic" panose="020B0502020202020204" pitchFamily="34" charset="0"/>
              </a:rPr>
              <a:t> interpreta y traduce los descubrimientos de la neurociencia, en metodologías, modelos y herramientas de aplicación práctica dentro de las organizaciones.</a:t>
            </a:r>
          </a:p>
        </p:txBody>
      </p:sp>
    </p:spTree>
    <p:extLst>
      <p:ext uri="{BB962C8B-B14F-4D97-AF65-F5344CB8AC3E}">
        <p14:creationId xmlns:p14="http://schemas.microsoft.com/office/powerpoint/2010/main" val="33864761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12192000" cy="6858000"/>
          </a:xfrm>
          <a:noFill/>
        </p:spPr>
        <p:txBody>
          <a:bodyPr>
            <a:normAutofit/>
          </a:bodyPr>
          <a:lstStyle/>
          <a:p>
            <a:pPr marL="0" indent="0" algn="just">
              <a:buNone/>
            </a:pPr>
            <a:r>
              <a:rPr lang="es-ES" sz="2400" dirty="0">
                <a:solidFill>
                  <a:schemeClr val="bg1"/>
                </a:solidFill>
                <a:latin typeface="Century Gothic" panose="020B0502020202020204" pitchFamily="34" charset="0"/>
              </a:rPr>
              <a:t>Esta perspectiva del ejercicio del liderazgo </a:t>
            </a:r>
            <a:r>
              <a:rPr lang="es-ES" sz="2400" dirty="0" smtClean="0">
                <a:solidFill>
                  <a:schemeClr val="bg1"/>
                </a:solidFill>
                <a:latin typeface="Century Gothic" panose="020B0502020202020204" pitchFamily="34" charset="0"/>
              </a:rPr>
              <a:t>promueve </a:t>
            </a:r>
            <a:r>
              <a:rPr lang="es-ES" sz="2400" dirty="0">
                <a:solidFill>
                  <a:schemeClr val="bg1"/>
                </a:solidFill>
                <a:latin typeface="Century Gothic" panose="020B0502020202020204" pitchFamily="34" charset="0"/>
              </a:rPr>
              <a:t>el desarrollo de soluciones y estrategias propias (personalizadas), sobre la base de cómo funciona el cerebro de la persona.</a:t>
            </a:r>
          </a:p>
          <a:p>
            <a:pPr marL="0" indent="0" algn="just">
              <a:buNone/>
            </a:pPr>
            <a:endParaRPr lang="es-ES" sz="2400" dirty="0" smtClean="0">
              <a:solidFill>
                <a:schemeClr val="bg1"/>
              </a:solidFill>
              <a:latin typeface="Century Gothic" panose="020B0502020202020204" pitchFamily="34" charset="0"/>
            </a:endParaRPr>
          </a:p>
          <a:p>
            <a:pPr marL="0" indent="0" algn="just">
              <a:buNone/>
            </a:pPr>
            <a:endParaRPr lang="es-ES" sz="2400" dirty="0">
              <a:solidFill>
                <a:schemeClr val="bg1"/>
              </a:solidFill>
              <a:latin typeface="Century Gothic" panose="020B0502020202020204" pitchFamily="34" charset="0"/>
            </a:endParaRPr>
          </a:p>
          <a:p>
            <a:pPr marL="0" indent="0" algn="just">
              <a:buNone/>
            </a:pPr>
            <a:endParaRPr lang="es-ES" sz="2400" dirty="0" smtClean="0">
              <a:solidFill>
                <a:schemeClr val="bg1"/>
              </a:solidFill>
              <a:latin typeface="Century Gothic" panose="020B0502020202020204" pitchFamily="34" charset="0"/>
            </a:endParaRPr>
          </a:p>
          <a:p>
            <a:pPr marL="0" indent="0" algn="just">
              <a:buNone/>
            </a:pPr>
            <a:endParaRPr lang="es-ES" sz="2400" dirty="0">
              <a:solidFill>
                <a:schemeClr val="bg1"/>
              </a:solidFill>
              <a:latin typeface="Century Gothic" panose="020B0502020202020204" pitchFamily="34" charset="0"/>
            </a:endParaRPr>
          </a:p>
          <a:p>
            <a:pPr marL="0" indent="0" algn="just">
              <a:buNone/>
            </a:pPr>
            <a:endParaRPr lang="es-ES" sz="2400" dirty="0" smtClean="0">
              <a:solidFill>
                <a:schemeClr val="bg1"/>
              </a:solidFill>
              <a:latin typeface="Century Gothic" panose="020B0502020202020204" pitchFamily="34" charset="0"/>
            </a:endParaRPr>
          </a:p>
          <a:p>
            <a:pPr marL="0" indent="0" algn="just">
              <a:buNone/>
            </a:pPr>
            <a:endParaRPr lang="es-ES" sz="2400" dirty="0" smtClean="0">
              <a:solidFill>
                <a:schemeClr val="bg1"/>
              </a:solidFill>
              <a:latin typeface="Century Gothic" panose="020B0502020202020204" pitchFamily="34" charset="0"/>
            </a:endParaRPr>
          </a:p>
          <a:p>
            <a:pPr marL="0" indent="0" algn="just">
              <a:buNone/>
            </a:pPr>
            <a:endParaRPr lang="es-ES" sz="2400" dirty="0">
              <a:solidFill>
                <a:schemeClr val="bg1"/>
              </a:solidFill>
              <a:latin typeface="Century Gothic" panose="020B0502020202020204" pitchFamily="34" charset="0"/>
            </a:endParaRPr>
          </a:p>
          <a:p>
            <a:pPr marL="0" indent="0" algn="just">
              <a:buNone/>
            </a:pPr>
            <a:endParaRPr lang="es-ES" sz="2400" dirty="0" smtClean="0">
              <a:solidFill>
                <a:schemeClr val="bg1"/>
              </a:solidFill>
              <a:latin typeface="Century Gothic" panose="020B0502020202020204" pitchFamily="34" charset="0"/>
            </a:endParaRPr>
          </a:p>
          <a:p>
            <a:pPr marL="0" indent="0" algn="just">
              <a:buNone/>
            </a:pPr>
            <a:endParaRPr lang="es-ES" sz="2400" dirty="0">
              <a:solidFill>
                <a:schemeClr val="bg1"/>
              </a:solidFill>
              <a:latin typeface="Century Gothic" panose="020B0502020202020204" pitchFamily="34" charset="0"/>
            </a:endParaRPr>
          </a:p>
          <a:p>
            <a:pPr marL="0" indent="0" algn="just">
              <a:buNone/>
            </a:pPr>
            <a:endParaRPr lang="es-ES" sz="2400" dirty="0">
              <a:solidFill>
                <a:schemeClr val="bg1"/>
              </a:solidFill>
              <a:latin typeface="Century Gothic" panose="020B0502020202020204" pitchFamily="34" charset="0"/>
            </a:endParaRPr>
          </a:p>
          <a:p>
            <a:pPr marL="0" indent="0" algn="just">
              <a:buNone/>
            </a:pPr>
            <a:r>
              <a:rPr lang="es-ES" sz="2400" dirty="0" smtClean="0">
                <a:solidFill>
                  <a:schemeClr val="bg1"/>
                </a:solidFill>
                <a:latin typeface="Century Gothic" panose="020B0502020202020204" pitchFamily="34" charset="0"/>
              </a:rPr>
              <a:t>Tiene como función , </a:t>
            </a:r>
            <a:r>
              <a:rPr lang="es-ES" sz="2400" dirty="0">
                <a:solidFill>
                  <a:schemeClr val="bg1"/>
                </a:solidFill>
                <a:latin typeface="Century Gothic" panose="020B0502020202020204" pitchFamily="34" charset="0"/>
              </a:rPr>
              <a:t>entre </a:t>
            </a:r>
            <a:r>
              <a:rPr lang="es-ES" sz="2400" dirty="0" smtClean="0">
                <a:solidFill>
                  <a:schemeClr val="bg1"/>
                </a:solidFill>
                <a:latin typeface="Century Gothic" panose="020B0502020202020204" pitchFamily="34" charset="0"/>
              </a:rPr>
              <a:t>otras, </a:t>
            </a:r>
            <a:r>
              <a:rPr lang="es-ES" sz="2400" dirty="0">
                <a:solidFill>
                  <a:schemeClr val="bg1"/>
                </a:solidFill>
                <a:latin typeface="Century Gothic" panose="020B0502020202020204" pitchFamily="34" charset="0"/>
              </a:rPr>
              <a:t>el desarrollo de la capacidad atencional, la concentración y la autorregulación emocional, indispensables para el éxito del líder moderno.</a:t>
            </a:r>
          </a:p>
        </p:txBody>
      </p:sp>
    </p:spTree>
    <p:extLst>
      <p:ext uri="{BB962C8B-B14F-4D97-AF65-F5344CB8AC3E}">
        <p14:creationId xmlns:p14="http://schemas.microsoft.com/office/powerpoint/2010/main" val="25990274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671455" y="3546198"/>
            <a:ext cx="7079672" cy="3311802"/>
          </a:xfrm>
          <a:noFill/>
        </p:spPr>
        <p:txBody>
          <a:bodyPr>
            <a:normAutofit/>
          </a:bodyPr>
          <a:lstStyle/>
          <a:p>
            <a:pPr marL="0" indent="0" algn="just">
              <a:buNone/>
            </a:pPr>
            <a:r>
              <a:rPr lang="es-ES" sz="2300" i="1" dirty="0">
                <a:latin typeface="Century Gothic" panose="020B0502020202020204" pitchFamily="34" charset="0"/>
              </a:rPr>
              <a:t>Parte de la premisa de que los nuevos líderes deben capacitarse para decidir “sobre la marcha”, en el momento, y para ello necesitan plasticidad cerebral. </a:t>
            </a:r>
            <a:endParaRPr lang="es-ES" sz="2300" i="1" dirty="0" smtClean="0">
              <a:latin typeface="Century Gothic" panose="020B0502020202020204" pitchFamily="34" charset="0"/>
            </a:endParaRPr>
          </a:p>
          <a:p>
            <a:pPr marL="0" indent="0" algn="just">
              <a:buNone/>
            </a:pPr>
            <a:r>
              <a:rPr lang="es-ES" sz="2300" i="1" dirty="0" smtClean="0">
                <a:latin typeface="Century Gothic" panose="020B0502020202020204" pitchFamily="34" charset="0"/>
              </a:rPr>
              <a:t>La </a:t>
            </a:r>
            <a:r>
              <a:rPr lang="es-ES" sz="2300" i="1" dirty="0">
                <a:latin typeface="Century Gothic" panose="020B0502020202020204" pitchFamily="34" charset="0"/>
              </a:rPr>
              <a:t>velocidad con que cambian las circunstancias </a:t>
            </a:r>
            <a:r>
              <a:rPr lang="es-ES" sz="2300" i="1" dirty="0" smtClean="0">
                <a:latin typeface="Century Gothic" panose="020B0502020202020204" pitchFamily="34" charset="0"/>
              </a:rPr>
              <a:t>requiere actuaciones inmediatas. No </a:t>
            </a:r>
            <a:r>
              <a:rPr lang="es-ES" sz="2300" i="1" dirty="0">
                <a:latin typeface="Century Gothic" panose="020B0502020202020204" pitchFamily="34" charset="0"/>
              </a:rPr>
              <a:t>hay tiempo para “estudiar el caso” y, mucho menos, para aplicar una solución “aprendida</a:t>
            </a:r>
            <a:r>
              <a:rPr lang="es-ES" sz="2300" i="1" dirty="0" smtClean="0">
                <a:latin typeface="Century Gothic" panose="020B0502020202020204" pitchFamily="34" charset="0"/>
              </a:rPr>
              <a:t>”.</a:t>
            </a:r>
            <a:endParaRPr lang="es-ES" sz="2300" i="1" dirty="0">
              <a:latin typeface="Century Gothic" panose="020B0502020202020204" pitchFamily="34" charset="0"/>
            </a:endParaRPr>
          </a:p>
        </p:txBody>
      </p:sp>
    </p:spTree>
    <p:extLst>
      <p:ext uri="{BB962C8B-B14F-4D97-AF65-F5344CB8AC3E}">
        <p14:creationId xmlns:p14="http://schemas.microsoft.com/office/powerpoint/2010/main" val="6077587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67000"/>
              </a:schemeClr>
            </a:gs>
            <a:gs pos="48000">
              <a:schemeClr val="accent5">
                <a:lumMod val="97000"/>
                <a:lumOff val="3000"/>
              </a:schemeClr>
            </a:gs>
            <a:gs pos="100000">
              <a:schemeClr val="accent5">
                <a:lumMod val="60000"/>
                <a:lumOff val="40000"/>
              </a:schemeClr>
            </a:gs>
          </a:gsLst>
          <a:lin ang="16200000" scaled="1"/>
        </a:gradFill>
        <a:effectLst/>
      </p:bgPr>
    </p:bg>
    <p:spTree>
      <p:nvGrpSpPr>
        <p:cNvPr id="1" name=""/>
        <p:cNvGrpSpPr/>
        <p:nvPr/>
      </p:nvGrpSpPr>
      <p:grpSpPr>
        <a:xfrm>
          <a:off x="0" y="0"/>
          <a:ext cx="0" cy="0"/>
          <a:chOff x="0" y="0"/>
          <a:chExt cx="0" cy="0"/>
        </a:xfrm>
      </p:grpSpPr>
      <p:pic>
        <p:nvPicPr>
          <p:cNvPr id="10242" name="Picture 2" descr="160320120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1588"/>
            <a:ext cx="9144000"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9 Elipse"/>
          <p:cNvSpPr/>
          <p:nvPr/>
        </p:nvSpPr>
        <p:spPr>
          <a:xfrm>
            <a:off x="5591176" y="2852739"/>
            <a:ext cx="1368425" cy="9366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rIns="36000" anchor="ctr"/>
          <a:lstStyle/>
          <a:p>
            <a:pPr algn="ctr">
              <a:defRPr/>
            </a:pPr>
            <a:r>
              <a:rPr lang="es-ES" sz="2800" dirty="0">
                <a:solidFill>
                  <a:schemeClr val="tx1"/>
                </a:solidFill>
              </a:rPr>
              <a:t>Apatía</a:t>
            </a:r>
            <a:endParaRPr lang="es-ES" sz="2000" dirty="0">
              <a:solidFill>
                <a:schemeClr val="tx1"/>
              </a:solidFill>
            </a:endParaRPr>
          </a:p>
        </p:txBody>
      </p:sp>
      <p:sp>
        <p:nvSpPr>
          <p:cNvPr id="11" name="10 Elipse"/>
          <p:cNvSpPr/>
          <p:nvPr/>
        </p:nvSpPr>
        <p:spPr>
          <a:xfrm>
            <a:off x="5880100" y="4529139"/>
            <a:ext cx="1779588" cy="113188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rIns="36000" anchor="ctr"/>
          <a:lstStyle/>
          <a:p>
            <a:pPr algn="ctr">
              <a:defRPr/>
            </a:pPr>
            <a:r>
              <a:rPr lang="es-ES" sz="2800" dirty="0" smtClean="0">
                <a:solidFill>
                  <a:schemeClr val="tx1"/>
                </a:solidFill>
              </a:rPr>
              <a:t>Absentismo</a:t>
            </a:r>
            <a:endParaRPr lang="es-ES" sz="2000" dirty="0">
              <a:solidFill>
                <a:schemeClr val="tx1"/>
              </a:solidFill>
            </a:endParaRPr>
          </a:p>
        </p:txBody>
      </p:sp>
      <p:sp>
        <p:nvSpPr>
          <p:cNvPr id="12" name="11 Elipse"/>
          <p:cNvSpPr/>
          <p:nvPr/>
        </p:nvSpPr>
        <p:spPr>
          <a:xfrm>
            <a:off x="1579564" y="496889"/>
            <a:ext cx="1779587" cy="177958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rIns="36000" anchor="ctr"/>
          <a:lstStyle/>
          <a:p>
            <a:pPr algn="ctr">
              <a:defRPr/>
            </a:pPr>
            <a:r>
              <a:rPr lang="es-ES" sz="2400" dirty="0">
                <a:solidFill>
                  <a:schemeClr val="tx1"/>
                </a:solidFill>
              </a:rPr>
              <a:t>Falta de</a:t>
            </a:r>
          </a:p>
          <a:p>
            <a:pPr algn="ctr">
              <a:defRPr/>
            </a:pPr>
            <a:r>
              <a:rPr lang="es-ES" sz="2400" dirty="0">
                <a:solidFill>
                  <a:schemeClr val="tx1"/>
                </a:solidFill>
              </a:rPr>
              <a:t>motivación</a:t>
            </a:r>
            <a:endParaRPr lang="es-ES" dirty="0">
              <a:solidFill>
                <a:schemeClr val="tx1"/>
              </a:solidFill>
            </a:endParaRPr>
          </a:p>
        </p:txBody>
      </p:sp>
      <p:sp>
        <p:nvSpPr>
          <p:cNvPr id="13" name="12 Elipse"/>
          <p:cNvSpPr/>
          <p:nvPr/>
        </p:nvSpPr>
        <p:spPr>
          <a:xfrm>
            <a:off x="3503613" y="1412876"/>
            <a:ext cx="1778000" cy="122396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rIns="36000" anchor="ctr"/>
          <a:lstStyle/>
          <a:p>
            <a:pPr algn="ctr">
              <a:defRPr/>
            </a:pPr>
            <a:r>
              <a:rPr lang="es-ES" sz="2800" dirty="0" smtClean="0">
                <a:solidFill>
                  <a:schemeClr val="tx1"/>
                </a:solidFill>
              </a:rPr>
              <a:t>Abuso </a:t>
            </a:r>
            <a:r>
              <a:rPr lang="es-ES" sz="2800" dirty="0">
                <a:solidFill>
                  <a:schemeClr val="tx1"/>
                </a:solidFill>
              </a:rPr>
              <a:t>del</a:t>
            </a:r>
          </a:p>
          <a:p>
            <a:pPr algn="ctr">
              <a:defRPr/>
            </a:pPr>
            <a:r>
              <a:rPr lang="es-ES" sz="2800" dirty="0">
                <a:solidFill>
                  <a:schemeClr val="tx1"/>
                </a:solidFill>
              </a:rPr>
              <a:t>móvil</a:t>
            </a:r>
            <a:endParaRPr lang="es-ES" sz="2000" dirty="0">
              <a:solidFill>
                <a:schemeClr val="tx1"/>
              </a:solidFill>
            </a:endParaRPr>
          </a:p>
        </p:txBody>
      </p:sp>
      <p:sp>
        <p:nvSpPr>
          <p:cNvPr id="14" name="13 Elipse"/>
          <p:cNvSpPr/>
          <p:nvPr/>
        </p:nvSpPr>
        <p:spPr>
          <a:xfrm>
            <a:off x="2228850" y="4241801"/>
            <a:ext cx="1779588" cy="12033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rIns="36000" anchor="ctr"/>
          <a:lstStyle/>
          <a:p>
            <a:pPr algn="ctr">
              <a:defRPr/>
            </a:pPr>
            <a:r>
              <a:rPr lang="es-ES" sz="2400" dirty="0">
                <a:solidFill>
                  <a:schemeClr val="tx1"/>
                </a:solidFill>
              </a:rPr>
              <a:t>Desinterés</a:t>
            </a:r>
          </a:p>
          <a:p>
            <a:pPr algn="ctr">
              <a:defRPr/>
            </a:pPr>
            <a:endParaRPr lang="es-ES" dirty="0">
              <a:solidFill>
                <a:schemeClr val="tx1"/>
              </a:solidFill>
            </a:endParaRPr>
          </a:p>
        </p:txBody>
      </p:sp>
      <p:sp>
        <p:nvSpPr>
          <p:cNvPr id="9" name="8 Elipse"/>
          <p:cNvSpPr/>
          <p:nvPr/>
        </p:nvSpPr>
        <p:spPr>
          <a:xfrm>
            <a:off x="1579564" y="2540000"/>
            <a:ext cx="890587" cy="89058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36000" rIns="36000" anchor="ctr"/>
          <a:lstStyle/>
          <a:p>
            <a:pPr algn="ctr">
              <a:defRPr/>
            </a:pPr>
            <a:endParaRPr lang="es-ES" sz="2000" dirty="0">
              <a:ln w="0"/>
              <a:solidFill>
                <a:schemeClr val="accent1"/>
              </a:solidFill>
              <a:effectLst>
                <a:outerShdw blurRad="38100" dist="25400" dir="5400000" algn="ctr" rotWithShape="0">
                  <a:srgbClr val="6E747A">
                    <a:alpha val="43000"/>
                  </a:srgbClr>
                </a:outerShdw>
              </a:effectLst>
            </a:endParaRPr>
          </a:p>
        </p:txBody>
      </p:sp>
      <p:sp>
        <p:nvSpPr>
          <p:cNvPr id="15" name="14 Elipse"/>
          <p:cNvSpPr/>
          <p:nvPr/>
        </p:nvSpPr>
        <p:spPr>
          <a:xfrm>
            <a:off x="3621089" y="2684463"/>
            <a:ext cx="890587" cy="8890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none" lIns="36000" rIns="36000" anchor="ctr"/>
          <a:lstStyle/>
          <a:p>
            <a:pPr algn="ctr">
              <a:defRPr/>
            </a:pPr>
            <a:endParaRPr lang="es-ES" sz="2000" dirty="0">
              <a:solidFill>
                <a:schemeClr val="tx1"/>
              </a:solidFill>
            </a:endParaRPr>
          </a:p>
        </p:txBody>
      </p:sp>
      <p:sp>
        <p:nvSpPr>
          <p:cNvPr id="16" name="15 Elipse"/>
          <p:cNvSpPr/>
          <p:nvPr/>
        </p:nvSpPr>
        <p:spPr>
          <a:xfrm>
            <a:off x="4727575" y="2997200"/>
            <a:ext cx="889000" cy="88900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36000" rIns="36000" anchor="ctr"/>
          <a:lstStyle/>
          <a:p>
            <a:pPr algn="ctr">
              <a:defRPr/>
            </a:pPr>
            <a:endParaRPr lang="es-ES" sz="2000" dirty="0">
              <a:solidFill>
                <a:schemeClr val="tx1"/>
              </a:solidFill>
            </a:endParaRPr>
          </a:p>
        </p:txBody>
      </p:sp>
      <p:sp>
        <p:nvSpPr>
          <p:cNvPr id="17" name="16 Elipse"/>
          <p:cNvSpPr/>
          <p:nvPr/>
        </p:nvSpPr>
        <p:spPr>
          <a:xfrm>
            <a:off x="2757489" y="3114675"/>
            <a:ext cx="890587" cy="89058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36000" rIns="36000" anchor="ctr"/>
          <a:lstStyle/>
          <a:p>
            <a:pPr algn="ctr">
              <a:defRPr/>
            </a:pPr>
            <a:endParaRPr lang="es-ES" sz="2000" dirty="0">
              <a:solidFill>
                <a:schemeClr val="tx1"/>
              </a:solidFill>
            </a:endParaRPr>
          </a:p>
        </p:txBody>
      </p:sp>
      <p:sp>
        <p:nvSpPr>
          <p:cNvPr id="18" name="17 Elipse"/>
          <p:cNvSpPr/>
          <p:nvPr/>
        </p:nvSpPr>
        <p:spPr>
          <a:xfrm>
            <a:off x="5016500" y="4076700"/>
            <a:ext cx="890588" cy="88900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36000" rIns="36000" anchor="ctr"/>
          <a:lstStyle/>
          <a:p>
            <a:pPr algn="ctr">
              <a:defRPr/>
            </a:pPr>
            <a:endParaRPr lang="es-ES" sz="2000" dirty="0">
              <a:solidFill>
                <a:schemeClr val="tx1"/>
              </a:solidFill>
            </a:endParaRPr>
          </a:p>
        </p:txBody>
      </p:sp>
      <p:sp>
        <p:nvSpPr>
          <p:cNvPr id="19" name="18 Elipse"/>
          <p:cNvSpPr/>
          <p:nvPr/>
        </p:nvSpPr>
        <p:spPr>
          <a:xfrm>
            <a:off x="8256588" y="2133600"/>
            <a:ext cx="1439862" cy="141763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36000" rIns="36000" anchor="ctr"/>
          <a:lstStyle/>
          <a:p>
            <a:pPr algn="ctr">
              <a:defRPr/>
            </a:pPr>
            <a:endParaRPr lang="es-ES" sz="2000" dirty="0">
              <a:solidFill>
                <a:schemeClr val="tx1"/>
              </a:solidFill>
            </a:endParaRPr>
          </a:p>
        </p:txBody>
      </p:sp>
      <p:sp>
        <p:nvSpPr>
          <p:cNvPr id="20" name="19 Elipse"/>
          <p:cNvSpPr/>
          <p:nvPr/>
        </p:nvSpPr>
        <p:spPr>
          <a:xfrm>
            <a:off x="7571726" y="309852"/>
            <a:ext cx="2999291" cy="19666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rIns="36000" anchor="ctr"/>
          <a:lstStyle/>
          <a:p>
            <a:pPr>
              <a:defRPr/>
            </a:pPr>
            <a:r>
              <a:rPr lang="es-CO" sz="2400" dirty="0">
                <a:solidFill>
                  <a:schemeClr val="tx1"/>
                </a:solidFill>
              </a:rPr>
              <a:t>Frustración y/o</a:t>
            </a:r>
          </a:p>
          <a:p>
            <a:pPr>
              <a:defRPr/>
            </a:pPr>
            <a:r>
              <a:rPr lang="es-CO" sz="2400" dirty="0">
                <a:solidFill>
                  <a:schemeClr val="tx1"/>
                </a:solidFill>
              </a:rPr>
              <a:t>Falta de </a:t>
            </a:r>
          </a:p>
          <a:p>
            <a:pPr>
              <a:defRPr/>
            </a:pPr>
            <a:r>
              <a:rPr lang="es-CO" sz="2400" dirty="0">
                <a:solidFill>
                  <a:schemeClr val="tx1"/>
                </a:solidFill>
              </a:rPr>
              <a:t>interacción </a:t>
            </a:r>
            <a:r>
              <a:rPr lang="es-CO" sz="2400" dirty="0" smtClean="0">
                <a:solidFill>
                  <a:schemeClr val="tx1"/>
                </a:solidFill>
              </a:rPr>
              <a:t>del </a:t>
            </a:r>
            <a:r>
              <a:rPr lang="es-CO" sz="2400" dirty="0" err="1" smtClean="0">
                <a:solidFill>
                  <a:schemeClr val="tx1"/>
                </a:solidFill>
              </a:rPr>
              <a:t>lider</a:t>
            </a:r>
            <a:endParaRPr lang="es-CO" sz="2400" dirty="0">
              <a:solidFill>
                <a:schemeClr val="tx1"/>
              </a:solidFill>
            </a:endParaRPr>
          </a:p>
          <a:p>
            <a:pPr>
              <a:defRPr/>
            </a:pPr>
            <a:endParaRPr lang="es-CO" sz="2400" dirty="0">
              <a:solidFill>
                <a:schemeClr val="tx1"/>
              </a:solidFill>
            </a:endParaRPr>
          </a:p>
        </p:txBody>
      </p:sp>
      <p:sp>
        <p:nvSpPr>
          <p:cNvPr id="22" name="21 Elipse"/>
          <p:cNvSpPr/>
          <p:nvPr/>
        </p:nvSpPr>
        <p:spPr>
          <a:xfrm>
            <a:off x="5016500" y="2133600"/>
            <a:ext cx="890588" cy="88900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36000" rIns="36000" anchor="ctr"/>
          <a:lstStyle/>
          <a:p>
            <a:pPr algn="ctr">
              <a:defRPr/>
            </a:pPr>
            <a:endParaRPr lang="es-ES" sz="2000" dirty="0">
              <a:solidFill>
                <a:schemeClr val="tx1"/>
              </a:solidFill>
            </a:endParaRPr>
          </a:p>
        </p:txBody>
      </p:sp>
      <p:sp>
        <p:nvSpPr>
          <p:cNvPr id="23" name="22 Elipse"/>
          <p:cNvSpPr/>
          <p:nvPr/>
        </p:nvSpPr>
        <p:spPr>
          <a:xfrm>
            <a:off x="5448301" y="981075"/>
            <a:ext cx="1871663" cy="134778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rIns="36000" anchor="ctr"/>
          <a:lstStyle/>
          <a:p>
            <a:pPr algn="ctr">
              <a:defRPr/>
            </a:pPr>
            <a:r>
              <a:rPr lang="es-ES" sz="2800" dirty="0">
                <a:solidFill>
                  <a:schemeClr val="tx1"/>
                </a:solidFill>
              </a:rPr>
              <a:t>Distracción</a:t>
            </a:r>
            <a:endParaRPr lang="es-ES" sz="2000" dirty="0">
              <a:solidFill>
                <a:schemeClr val="tx1"/>
              </a:solidFill>
            </a:endParaRPr>
          </a:p>
        </p:txBody>
      </p:sp>
      <p:sp>
        <p:nvSpPr>
          <p:cNvPr id="2" name="CuadroTexto 1"/>
          <p:cNvSpPr txBox="1"/>
          <p:nvPr/>
        </p:nvSpPr>
        <p:spPr>
          <a:xfrm>
            <a:off x="1479623" y="6260753"/>
            <a:ext cx="9809017" cy="461665"/>
          </a:xfrm>
          <a:prstGeom prst="rect">
            <a:avLst/>
          </a:prstGeom>
          <a:noFill/>
        </p:spPr>
        <p:txBody>
          <a:bodyPr wrap="square" rtlCol="0">
            <a:spAutoFit/>
          </a:bodyPr>
          <a:lstStyle/>
          <a:p>
            <a:r>
              <a:rPr lang="es-ES" sz="2400" b="1" dirty="0" smtClean="0">
                <a:solidFill>
                  <a:schemeClr val="bg1"/>
                </a:solidFill>
                <a:latin typeface="Century Gothic" panose="020B0502020202020204" pitchFamily="34" charset="0"/>
              </a:rPr>
              <a:t>Algunas situaciones corregibles por medio del </a:t>
            </a:r>
            <a:r>
              <a:rPr lang="es-ES" sz="2400" b="1" dirty="0" err="1" smtClean="0">
                <a:solidFill>
                  <a:schemeClr val="bg1"/>
                </a:solidFill>
                <a:latin typeface="Century Gothic" panose="020B0502020202020204" pitchFamily="34" charset="0"/>
              </a:rPr>
              <a:t>Neuroliderazgo</a:t>
            </a:r>
            <a:endParaRPr lang="es-ES" sz="24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26148990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00"/>
                                        <p:tgtEl>
                                          <p:spTgt spid="9"/>
                                        </p:tgtEl>
                                      </p:cBhvr>
                                    </p:animEffect>
                                  </p:childTnLst>
                                </p:cTn>
                              </p:par>
                            </p:childTnLst>
                          </p:cTn>
                        </p:par>
                        <p:par>
                          <p:cTn id="17" fill="hold" nodeType="afterGroup">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down)">
                                      <p:cBhvr>
                                        <p:cTn id="25" dur="500"/>
                                        <p:tgtEl>
                                          <p:spTgt spid="17"/>
                                        </p:tgtEl>
                                      </p:cBhvr>
                                    </p:animEffect>
                                  </p:childTnLst>
                                </p:cTn>
                              </p:par>
                            </p:childTnLst>
                          </p:cTn>
                        </p:par>
                        <p:par>
                          <p:cTn id="26" fill="hold" nodeType="afterGroup">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down)">
                                      <p:cBhvr>
                                        <p:cTn id="34" dur="500"/>
                                        <p:tgtEl>
                                          <p:spTgt spid="18"/>
                                        </p:tgtEl>
                                      </p:cBhvr>
                                    </p:animEffect>
                                  </p:childTnLst>
                                </p:cTn>
                              </p:par>
                            </p:childTnLst>
                          </p:cTn>
                        </p:par>
                        <p:par>
                          <p:cTn id="35" fill="hold" nodeType="afterGroup">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down)">
                                      <p:cBhvr>
                                        <p:cTn id="43" dur="500"/>
                                        <p:tgtEl>
                                          <p:spTgt spid="15"/>
                                        </p:tgtEl>
                                      </p:cBhvr>
                                    </p:animEffect>
                                  </p:childTnLst>
                                </p:cTn>
                              </p:par>
                            </p:childTnLst>
                          </p:cTn>
                        </p:par>
                        <p:par>
                          <p:cTn id="44" fill="hold" nodeType="afterGroup">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down)">
                                      <p:cBhvr>
                                        <p:cTn id="55" dur="500"/>
                                        <p:tgtEl>
                                          <p:spTgt spid="19"/>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wipe(down)">
                                      <p:cBhvr>
                                        <p:cTn id="60" dur="500"/>
                                        <p:tgtEl>
                                          <p:spTgt spid="22"/>
                                        </p:tgtEl>
                                      </p:cBhvr>
                                    </p:animEffect>
                                  </p:childTnLst>
                                </p:cTn>
                              </p:par>
                            </p:childTnLst>
                          </p:cTn>
                        </p:par>
                        <p:par>
                          <p:cTn id="61" fill="hold" nodeType="afterGroup">
                            <p:stCondLst>
                              <p:cond delay="500"/>
                            </p:stCondLst>
                            <p:childTnLst>
                              <p:par>
                                <p:cTn id="62" presetID="10" presetClass="entr" presetSubtype="0"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fade">
                                      <p:cBhvr>
                                        <p:cTn id="6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9" grpId="0" animBg="1"/>
      <p:bldP spid="15" grpId="0" animBg="1"/>
      <p:bldP spid="16" grpId="0" animBg="1"/>
      <p:bldP spid="17" grpId="0" animBg="1"/>
      <p:bldP spid="18" grpId="0" animBg="1"/>
      <p:bldP spid="19" grpId="0" animBg="1"/>
      <p:bldP spid="20" grpId="0" animBg="1"/>
      <p:bldP spid="22"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6" name="5 Marcador de contenido"/>
          <p:cNvSpPr>
            <a:spLocks noGrp="1"/>
          </p:cNvSpPr>
          <p:nvPr>
            <p:ph idx="1"/>
          </p:nvPr>
        </p:nvSpPr>
        <p:spPr>
          <a:xfrm>
            <a:off x="512617" y="1238527"/>
            <a:ext cx="11416145" cy="4267944"/>
          </a:xfrm>
        </p:spPr>
        <p:txBody>
          <a:bodyPr>
            <a:noAutofit/>
          </a:bodyPr>
          <a:lstStyle/>
          <a:p>
            <a:pPr marL="0" indent="0" algn="just">
              <a:buNone/>
            </a:pPr>
            <a:r>
              <a:rPr lang="es-ES" sz="2400" dirty="0" smtClean="0">
                <a:solidFill>
                  <a:schemeClr val="bg1"/>
                </a:solidFill>
                <a:latin typeface="Century Gothic" panose="020B0502020202020204" pitchFamily="34" charset="0"/>
              </a:rPr>
              <a:t>En </a:t>
            </a:r>
            <a:r>
              <a:rPr lang="es-ES" sz="2400" dirty="0" err="1" smtClean="0">
                <a:solidFill>
                  <a:schemeClr val="bg1"/>
                </a:solidFill>
                <a:latin typeface="Century Gothic" panose="020B0502020202020204" pitchFamily="34" charset="0"/>
              </a:rPr>
              <a:t>Neuroliderazgo</a:t>
            </a:r>
            <a:r>
              <a:rPr lang="es-ES" sz="2400" dirty="0" smtClean="0">
                <a:solidFill>
                  <a:schemeClr val="bg1"/>
                </a:solidFill>
                <a:latin typeface="Century Gothic" panose="020B0502020202020204" pitchFamily="34" charset="0"/>
              </a:rPr>
              <a:t>, la cantidad de atención que una persona es capaz de focalizar sobre una experiencia mental durante un lapso determinado recibe el nombre de densidad de atención.</a:t>
            </a:r>
          </a:p>
          <a:p>
            <a:pPr marL="0" indent="0" algn="just">
              <a:buNone/>
            </a:pPr>
            <a:endParaRPr lang="es-ES" sz="2400" dirty="0">
              <a:solidFill>
                <a:schemeClr val="bg1"/>
              </a:solidFill>
              <a:latin typeface="Century Gothic" panose="020B0502020202020204" pitchFamily="34" charset="0"/>
            </a:endParaRPr>
          </a:p>
          <a:p>
            <a:pPr marL="0" indent="0" algn="just">
              <a:buNone/>
            </a:pPr>
            <a:r>
              <a:rPr lang="es-ES" sz="2400" dirty="0" smtClean="0">
                <a:solidFill>
                  <a:schemeClr val="bg1"/>
                </a:solidFill>
                <a:latin typeface="Century Gothic" panose="020B0502020202020204" pitchFamily="34" charset="0"/>
              </a:rPr>
              <a:t>El líder debe generar </a:t>
            </a:r>
            <a:r>
              <a:rPr lang="es-ES" sz="2400" dirty="0">
                <a:solidFill>
                  <a:schemeClr val="bg1"/>
                </a:solidFill>
                <a:latin typeface="Century Gothic" panose="020B0502020202020204" pitchFamily="34" charset="0"/>
              </a:rPr>
              <a:t>densidad de atención para propiciar la formación de determinados caminos neurales, volverlos dominantes y potenciarlos en pos de la excelencia.</a:t>
            </a:r>
          </a:p>
          <a:p>
            <a:pPr marL="0" indent="0" algn="just">
              <a:buNone/>
            </a:pPr>
            <a:endParaRPr lang="es-ES" sz="2400" dirty="0">
              <a:solidFill>
                <a:schemeClr val="bg1"/>
              </a:solidFill>
              <a:latin typeface="Century Gothic" panose="020B0502020202020204" pitchFamily="34" charset="0"/>
            </a:endParaRPr>
          </a:p>
          <a:p>
            <a:pPr marL="0" indent="0" algn="just">
              <a:buNone/>
            </a:pPr>
            <a:r>
              <a:rPr lang="es-ES" sz="2400" dirty="0">
                <a:solidFill>
                  <a:schemeClr val="bg1"/>
                </a:solidFill>
                <a:latin typeface="Century Gothic" panose="020B0502020202020204" pitchFamily="34" charset="0"/>
              </a:rPr>
              <a:t>El éxito depende de la capacidad de un líder para inducir a otros en enfocar la atención con intensidad, frecuencia y duración en el proyecto que se está presentando.</a:t>
            </a:r>
          </a:p>
        </p:txBody>
      </p:sp>
      <p:sp>
        <p:nvSpPr>
          <p:cNvPr id="7" name="6 Marcador de texto"/>
          <p:cNvSpPr>
            <a:spLocks noGrp="1"/>
          </p:cNvSpPr>
          <p:nvPr>
            <p:ph type="body" sz="half" idx="2"/>
          </p:nvPr>
        </p:nvSpPr>
        <p:spPr>
          <a:xfrm>
            <a:off x="996753" y="401782"/>
            <a:ext cx="4489647" cy="490380"/>
          </a:xfrm>
        </p:spPr>
        <p:txBody>
          <a:bodyPr>
            <a:normAutofit/>
          </a:bodyPr>
          <a:lstStyle/>
          <a:p>
            <a:pPr algn="ctr"/>
            <a:r>
              <a:rPr lang="es-ES" sz="2800" b="1" dirty="0">
                <a:latin typeface="Century Gothic" panose="020B0502020202020204" pitchFamily="34" charset="0"/>
              </a:rPr>
              <a:t>Densidad de atención</a:t>
            </a:r>
          </a:p>
          <a:p>
            <a:pPr algn="ctr"/>
            <a:endParaRPr lang="es-ES" sz="2800" b="1" dirty="0">
              <a:latin typeface="Century Gothic" panose="020B0502020202020204" pitchFamily="34" charset="0"/>
            </a:endParaRPr>
          </a:p>
          <a:p>
            <a:pPr algn="ctr"/>
            <a:endParaRPr lang="es-ES" sz="2800" b="1" dirty="0">
              <a:latin typeface="Century Gothic" panose="020B0502020202020204" pitchFamily="34" charset="0"/>
            </a:endParaRPr>
          </a:p>
          <a:p>
            <a:pPr algn="ctr"/>
            <a:endParaRPr lang="es-ES" sz="2800" b="1" dirty="0">
              <a:latin typeface="Century Gothic" panose="020B0502020202020204" pitchFamily="34" charset="0"/>
            </a:endParaRPr>
          </a:p>
          <a:p>
            <a:pPr algn="ctr"/>
            <a:endParaRPr lang="es-ES" sz="2800" b="1" dirty="0">
              <a:latin typeface="Century Gothic" panose="020B0502020202020204" pitchFamily="34" charset="0"/>
            </a:endParaRPr>
          </a:p>
        </p:txBody>
      </p:sp>
      <p:sp>
        <p:nvSpPr>
          <p:cNvPr id="4" name="CuadroTexto 3"/>
          <p:cNvSpPr txBox="1"/>
          <p:nvPr/>
        </p:nvSpPr>
        <p:spPr>
          <a:xfrm>
            <a:off x="4170218" y="6106912"/>
            <a:ext cx="3796145" cy="461665"/>
          </a:xfrm>
          <a:prstGeom prst="rect">
            <a:avLst/>
          </a:prstGeom>
          <a:noFill/>
        </p:spPr>
        <p:txBody>
          <a:bodyPr wrap="square" rtlCol="0">
            <a:spAutoFit/>
          </a:bodyPr>
          <a:lstStyle/>
          <a:p>
            <a:pPr algn="ctr"/>
            <a:r>
              <a:rPr lang="es-ES" sz="2400" b="1" dirty="0" smtClean="0">
                <a:latin typeface="Century Gothic" panose="020B0502020202020204" pitchFamily="34" charset="0"/>
              </a:rPr>
              <a:t>Algunos aspectos</a:t>
            </a:r>
            <a:endParaRPr lang="es-ES" sz="2400" b="1" dirty="0">
              <a:latin typeface="Century Gothic" panose="020B0502020202020204" pitchFamily="34" charset="0"/>
            </a:endParaRPr>
          </a:p>
        </p:txBody>
      </p:sp>
    </p:spTree>
    <p:extLst>
      <p:ext uri="{BB962C8B-B14F-4D97-AF65-F5344CB8AC3E}">
        <p14:creationId xmlns:p14="http://schemas.microsoft.com/office/powerpoint/2010/main" val="16342965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6" name="5 Marcador de contenido"/>
          <p:cNvSpPr>
            <a:spLocks noGrp="1"/>
          </p:cNvSpPr>
          <p:nvPr>
            <p:ph idx="1"/>
          </p:nvPr>
        </p:nvSpPr>
        <p:spPr>
          <a:xfrm>
            <a:off x="1302328" y="1232682"/>
            <a:ext cx="9980387" cy="4267944"/>
          </a:xfrm>
        </p:spPr>
        <p:txBody>
          <a:bodyPr>
            <a:noAutofit/>
          </a:bodyPr>
          <a:lstStyle/>
          <a:p>
            <a:pPr marL="0" indent="0" algn="just">
              <a:buNone/>
            </a:pPr>
            <a:endParaRPr lang="es-ES" sz="2400" dirty="0" smtClean="0">
              <a:solidFill>
                <a:schemeClr val="bg1"/>
              </a:solidFill>
              <a:latin typeface="Century Gothic" panose="020B0502020202020204" pitchFamily="34" charset="0"/>
            </a:endParaRPr>
          </a:p>
          <a:p>
            <a:pPr marL="0" indent="0">
              <a:buNone/>
            </a:pPr>
            <a:r>
              <a:rPr lang="es-ES" sz="2400" dirty="0" smtClean="0">
                <a:solidFill>
                  <a:schemeClr val="bg1"/>
                </a:solidFill>
                <a:latin typeface="Century Gothic" panose="020B0502020202020204" pitchFamily="34" charset="0"/>
              </a:rPr>
              <a:t>La fatiga es el efecto que experimenta toda persona que realiza una actividad cognitiva durante un tiempo prolongado, mayor a una hora y media, sin descanso. </a:t>
            </a:r>
            <a:r>
              <a:rPr lang="fr-FR" sz="2400" dirty="0" smtClean="0">
                <a:solidFill>
                  <a:schemeClr val="bg1"/>
                </a:solidFill>
                <a:latin typeface="Century Gothic" panose="020B0502020202020204" pitchFamily="34" charset="0"/>
              </a:rPr>
              <a:t>(Loris, </a:t>
            </a:r>
            <a:r>
              <a:rPr lang="fr-FR" sz="2400" i="1" dirty="0" smtClean="0">
                <a:solidFill>
                  <a:schemeClr val="bg1"/>
                </a:solidFill>
                <a:latin typeface="Century Gothic" panose="020B0502020202020204" pitchFamily="34" charset="0"/>
              </a:rPr>
              <a:t>et al.</a:t>
            </a:r>
            <a:r>
              <a:rPr lang="fr-FR" sz="2400" dirty="0" smtClean="0">
                <a:solidFill>
                  <a:schemeClr val="bg1"/>
                </a:solidFill>
                <a:latin typeface="Century Gothic" panose="020B0502020202020204" pitchFamily="34" charset="0"/>
              </a:rPr>
              <a:t> 2005)</a:t>
            </a:r>
          </a:p>
          <a:p>
            <a:pPr marL="0" indent="0">
              <a:buNone/>
            </a:pPr>
            <a:endParaRPr lang="fr-FR" sz="2400" dirty="0" smtClean="0">
              <a:solidFill>
                <a:schemeClr val="bg1"/>
              </a:solidFill>
              <a:latin typeface="Century Gothic" panose="020B0502020202020204" pitchFamily="34" charset="0"/>
            </a:endParaRPr>
          </a:p>
          <a:p>
            <a:pPr marL="0" indent="0">
              <a:buNone/>
            </a:pPr>
            <a:r>
              <a:rPr lang="es-ES" sz="2400" dirty="0" smtClean="0">
                <a:solidFill>
                  <a:schemeClr val="bg1"/>
                </a:solidFill>
                <a:latin typeface="Century Gothic" panose="020B0502020202020204" pitchFamily="34" charset="0"/>
              </a:rPr>
              <a:t>Una persona fatigada, disminuye su rendimiento en su puesto de trabajo, con lo cual también disminuye su productividad.</a:t>
            </a:r>
            <a:endParaRPr lang="fr-FR" sz="2400" dirty="0">
              <a:solidFill>
                <a:schemeClr val="bg1"/>
              </a:solidFill>
              <a:latin typeface="Century Gothic" panose="020B0502020202020204" pitchFamily="34" charset="0"/>
            </a:endParaRPr>
          </a:p>
        </p:txBody>
      </p:sp>
      <p:sp>
        <p:nvSpPr>
          <p:cNvPr id="7" name="6 Marcador de texto"/>
          <p:cNvSpPr>
            <a:spLocks noGrp="1"/>
          </p:cNvSpPr>
          <p:nvPr>
            <p:ph type="body" sz="half" idx="2"/>
          </p:nvPr>
        </p:nvSpPr>
        <p:spPr>
          <a:xfrm>
            <a:off x="934928" y="290945"/>
            <a:ext cx="3424139" cy="429491"/>
          </a:xfrm>
        </p:spPr>
        <p:txBody>
          <a:bodyPr>
            <a:normAutofit fontScale="92500" lnSpcReduction="10000"/>
          </a:bodyPr>
          <a:lstStyle/>
          <a:p>
            <a:pPr algn="ctr">
              <a:spcBef>
                <a:spcPts val="0"/>
              </a:spcBef>
              <a:buClr>
                <a:srgbClr val="AD0101"/>
              </a:buClr>
            </a:pPr>
            <a:r>
              <a:rPr lang="es-ES" sz="2800" b="1" dirty="0">
                <a:solidFill>
                  <a:schemeClr val="tx1">
                    <a:lumMod val="85000"/>
                    <a:lumOff val="15000"/>
                  </a:schemeClr>
                </a:solidFill>
                <a:latin typeface="Century Gothic" panose="020B0502020202020204" pitchFamily="34" charset="0"/>
              </a:rPr>
              <a:t>La fatiga mental</a:t>
            </a:r>
          </a:p>
          <a:p>
            <a:pPr algn="ctr"/>
            <a:endParaRPr lang="es-ES" sz="2800" b="1" dirty="0">
              <a:latin typeface="Century Gothic" panose="020B0502020202020204" pitchFamily="34" charset="0"/>
            </a:endParaRPr>
          </a:p>
          <a:p>
            <a:pPr algn="ctr"/>
            <a:endParaRPr lang="es-ES" sz="2800" b="1" dirty="0">
              <a:latin typeface="Century Gothic" panose="020B0502020202020204" pitchFamily="34" charset="0"/>
            </a:endParaRPr>
          </a:p>
          <a:p>
            <a:pPr algn="ctr"/>
            <a:endParaRPr lang="es-ES" sz="2800" b="1" dirty="0">
              <a:latin typeface="Century Gothic" panose="020B0502020202020204" pitchFamily="34" charset="0"/>
            </a:endParaRPr>
          </a:p>
          <a:p>
            <a:pPr algn="ctr"/>
            <a:endParaRPr lang="es-ES" sz="2800" b="1" dirty="0">
              <a:latin typeface="Century Gothic" panose="020B0502020202020204" pitchFamily="34" charset="0"/>
            </a:endParaRPr>
          </a:p>
        </p:txBody>
      </p:sp>
      <p:sp>
        <p:nvSpPr>
          <p:cNvPr id="4" name="CuadroTexto 3"/>
          <p:cNvSpPr txBox="1"/>
          <p:nvPr/>
        </p:nvSpPr>
        <p:spPr>
          <a:xfrm>
            <a:off x="2382982" y="6012873"/>
            <a:ext cx="3796145" cy="461665"/>
          </a:xfrm>
          <a:prstGeom prst="rect">
            <a:avLst/>
          </a:prstGeom>
          <a:noFill/>
        </p:spPr>
        <p:txBody>
          <a:bodyPr wrap="square" rtlCol="0">
            <a:spAutoFit/>
          </a:bodyPr>
          <a:lstStyle/>
          <a:p>
            <a:pPr algn="ctr"/>
            <a:r>
              <a:rPr lang="es-ES" sz="2400" b="1" dirty="0" smtClean="0">
                <a:latin typeface="Century Gothic" panose="020B0502020202020204" pitchFamily="34" charset="0"/>
              </a:rPr>
              <a:t>Algunos aspectos</a:t>
            </a:r>
            <a:endParaRPr lang="es-ES" sz="2400" b="1" dirty="0">
              <a:latin typeface="Century Gothic" panose="020B0502020202020204" pitchFamily="34" charset="0"/>
            </a:endParaRPr>
          </a:p>
        </p:txBody>
      </p:sp>
    </p:spTree>
    <p:extLst>
      <p:ext uri="{BB962C8B-B14F-4D97-AF65-F5344CB8AC3E}">
        <p14:creationId xmlns:p14="http://schemas.microsoft.com/office/powerpoint/2010/main" val="13783909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6" name="5 Marcador de contenido"/>
          <p:cNvSpPr>
            <a:spLocks noGrp="1"/>
          </p:cNvSpPr>
          <p:nvPr>
            <p:ph idx="1"/>
          </p:nvPr>
        </p:nvSpPr>
        <p:spPr>
          <a:xfrm>
            <a:off x="595746" y="1883846"/>
            <a:ext cx="10709564" cy="2605027"/>
          </a:xfrm>
        </p:spPr>
        <p:txBody>
          <a:bodyPr>
            <a:noAutofit/>
          </a:bodyPr>
          <a:lstStyle/>
          <a:p>
            <a:pPr marL="0" indent="0" algn="just">
              <a:buNone/>
            </a:pPr>
            <a:endParaRPr lang="es-ES" sz="2400" dirty="0" smtClean="0">
              <a:solidFill>
                <a:schemeClr val="bg1"/>
              </a:solidFill>
              <a:latin typeface="Century Gothic" panose="020B0502020202020204" pitchFamily="34" charset="0"/>
            </a:endParaRPr>
          </a:p>
          <a:p>
            <a:pPr marL="0" indent="0" algn="just">
              <a:buNone/>
            </a:pPr>
            <a:r>
              <a:rPr lang="es-ES" sz="2400" dirty="0" smtClean="0">
                <a:solidFill>
                  <a:schemeClr val="bg1"/>
                </a:solidFill>
                <a:latin typeface="Century Gothic" panose="020B0502020202020204" pitchFamily="34" charset="0"/>
              </a:rPr>
              <a:t>A nivel cerebral, la fatiga disminuye la actividad del cíngulo anterior, con lo cual se altera negativamente la focalización en la tarea, el rendimiento, la iniciativa, el impulso para la toma de decisiones y la motivación, favoreciendo la distracción y disminuyendo los niveles de dopamina en el cerebro</a:t>
            </a:r>
            <a:r>
              <a:rPr lang="da-DK" sz="2400" dirty="0" smtClean="0">
                <a:solidFill>
                  <a:schemeClr val="bg1"/>
                </a:solidFill>
                <a:latin typeface="Century Gothic" panose="020B0502020202020204" pitchFamily="34" charset="0"/>
              </a:rPr>
              <a:t> (Boksem, </a:t>
            </a:r>
            <a:r>
              <a:rPr lang="da-DK" sz="2400" i="1" dirty="0" smtClean="0">
                <a:solidFill>
                  <a:schemeClr val="bg1"/>
                </a:solidFill>
                <a:latin typeface="Century Gothic" panose="020B0502020202020204" pitchFamily="34" charset="0"/>
              </a:rPr>
              <a:t>et al.</a:t>
            </a:r>
            <a:r>
              <a:rPr lang="da-DK" sz="2400" dirty="0" smtClean="0">
                <a:solidFill>
                  <a:schemeClr val="bg1"/>
                </a:solidFill>
                <a:latin typeface="Century Gothic" panose="020B0502020202020204" pitchFamily="34" charset="0"/>
              </a:rPr>
              <a:t> 2005)</a:t>
            </a:r>
            <a:endParaRPr lang="es-ES" sz="2400" dirty="0">
              <a:solidFill>
                <a:schemeClr val="bg1"/>
              </a:solidFill>
              <a:latin typeface="Century Gothic" panose="020B0502020202020204" pitchFamily="34" charset="0"/>
            </a:endParaRPr>
          </a:p>
        </p:txBody>
      </p:sp>
      <p:sp>
        <p:nvSpPr>
          <p:cNvPr id="7" name="6 Marcador de texto"/>
          <p:cNvSpPr>
            <a:spLocks noGrp="1"/>
          </p:cNvSpPr>
          <p:nvPr>
            <p:ph type="body" sz="half" idx="2"/>
          </p:nvPr>
        </p:nvSpPr>
        <p:spPr>
          <a:xfrm>
            <a:off x="934928" y="290945"/>
            <a:ext cx="3424139" cy="429491"/>
          </a:xfrm>
        </p:spPr>
        <p:txBody>
          <a:bodyPr>
            <a:normAutofit fontScale="92500" lnSpcReduction="10000"/>
          </a:bodyPr>
          <a:lstStyle/>
          <a:p>
            <a:pPr algn="ctr">
              <a:spcBef>
                <a:spcPts val="0"/>
              </a:spcBef>
              <a:buClr>
                <a:srgbClr val="AD0101"/>
              </a:buClr>
            </a:pPr>
            <a:r>
              <a:rPr lang="es-ES" sz="2800" b="1" dirty="0">
                <a:solidFill>
                  <a:schemeClr val="tx1">
                    <a:lumMod val="85000"/>
                    <a:lumOff val="15000"/>
                  </a:schemeClr>
                </a:solidFill>
                <a:latin typeface="Century Gothic" panose="020B0502020202020204" pitchFamily="34" charset="0"/>
              </a:rPr>
              <a:t>La fatiga mental</a:t>
            </a:r>
          </a:p>
          <a:p>
            <a:pPr algn="ctr"/>
            <a:endParaRPr lang="es-ES" sz="2800" b="1" dirty="0">
              <a:latin typeface="Century Gothic" panose="020B0502020202020204" pitchFamily="34" charset="0"/>
            </a:endParaRPr>
          </a:p>
          <a:p>
            <a:pPr algn="ctr"/>
            <a:endParaRPr lang="es-ES" sz="2800" b="1" dirty="0">
              <a:latin typeface="Century Gothic" panose="020B0502020202020204" pitchFamily="34" charset="0"/>
            </a:endParaRPr>
          </a:p>
          <a:p>
            <a:pPr algn="ctr"/>
            <a:endParaRPr lang="es-ES" sz="2800" b="1" dirty="0">
              <a:latin typeface="Century Gothic" panose="020B0502020202020204" pitchFamily="34" charset="0"/>
            </a:endParaRPr>
          </a:p>
          <a:p>
            <a:pPr algn="ctr"/>
            <a:endParaRPr lang="es-ES" sz="2800" b="1" dirty="0">
              <a:latin typeface="Century Gothic" panose="020B0502020202020204" pitchFamily="34" charset="0"/>
            </a:endParaRPr>
          </a:p>
        </p:txBody>
      </p:sp>
      <p:sp>
        <p:nvSpPr>
          <p:cNvPr id="4" name="CuadroTexto 3"/>
          <p:cNvSpPr txBox="1"/>
          <p:nvPr/>
        </p:nvSpPr>
        <p:spPr>
          <a:xfrm>
            <a:off x="2382982" y="6012873"/>
            <a:ext cx="3796145" cy="461665"/>
          </a:xfrm>
          <a:prstGeom prst="rect">
            <a:avLst/>
          </a:prstGeom>
          <a:noFill/>
        </p:spPr>
        <p:txBody>
          <a:bodyPr wrap="square" rtlCol="0">
            <a:spAutoFit/>
          </a:bodyPr>
          <a:lstStyle/>
          <a:p>
            <a:pPr algn="ctr"/>
            <a:r>
              <a:rPr lang="es-ES" sz="2400" b="1" dirty="0" smtClean="0">
                <a:latin typeface="Century Gothic" panose="020B0502020202020204" pitchFamily="34" charset="0"/>
              </a:rPr>
              <a:t>Algunos aspectos</a:t>
            </a:r>
            <a:endParaRPr lang="es-ES" sz="2400" b="1" dirty="0">
              <a:latin typeface="Century Gothic" panose="020B0502020202020204" pitchFamily="34" charset="0"/>
            </a:endParaRPr>
          </a:p>
        </p:txBody>
      </p:sp>
    </p:spTree>
    <p:extLst>
      <p:ext uri="{BB962C8B-B14F-4D97-AF65-F5344CB8AC3E}">
        <p14:creationId xmlns:p14="http://schemas.microsoft.com/office/powerpoint/2010/main" val="17790406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6" name="5 Marcador de contenido"/>
          <p:cNvSpPr>
            <a:spLocks noGrp="1"/>
          </p:cNvSpPr>
          <p:nvPr>
            <p:ph idx="1"/>
          </p:nvPr>
        </p:nvSpPr>
        <p:spPr>
          <a:xfrm>
            <a:off x="1163783" y="1717964"/>
            <a:ext cx="9649690" cy="803564"/>
          </a:xfrm>
        </p:spPr>
        <p:txBody>
          <a:bodyPr>
            <a:noAutofit/>
          </a:bodyPr>
          <a:lstStyle/>
          <a:p>
            <a:pPr marL="0" indent="0" algn="just">
              <a:buNone/>
            </a:pPr>
            <a:endParaRPr lang="es-ES" sz="2400" dirty="0" smtClean="0">
              <a:solidFill>
                <a:schemeClr val="bg1"/>
              </a:solidFill>
              <a:latin typeface="Century Gothic" panose="020B0502020202020204" pitchFamily="34" charset="0"/>
            </a:endParaRPr>
          </a:p>
          <a:p>
            <a:pPr marL="0" indent="0" algn="just">
              <a:buNone/>
            </a:pPr>
            <a:endParaRPr lang="es-ES" sz="2400" dirty="0" smtClean="0">
              <a:solidFill>
                <a:schemeClr val="bg1"/>
              </a:solidFill>
              <a:latin typeface="Century Gothic" panose="020B0502020202020204" pitchFamily="34" charset="0"/>
            </a:endParaRPr>
          </a:p>
          <a:p>
            <a:pPr marL="0" indent="0" algn="just">
              <a:buNone/>
            </a:pPr>
            <a:r>
              <a:rPr lang="es-ES" sz="2400" dirty="0" smtClean="0">
                <a:solidFill>
                  <a:schemeClr val="bg1"/>
                </a:solidFill>
                <a:latin typeface="Century Gothic" panose="020B0502020202020204" pitchFamily="34" charset="0"/>
              </a:rPr>
              <a:t>Cuando la persona es capaz de modificar intencionadamente sus circuitos neuronales para conseguir sus objetivos de rendimiento personal se habla de </a:t>
            </a:r>
            <a:r>
              <a:rPr lang="es-ES" sz="2400" dirty="0" err="1" smtClean="0">
                <a:solidFill>
                  <a:schemeClr val="bg1"/>
                </a:solidFill>
                <a:latin typeface="Century Gothic" panose="020B0502020202020204" pitchFamily="34" charset="0"/>
              </a:rPr>
              <a:t>neuroplasticidad</a:t>
            </a:r>
            <a:r>
              <a:rPr lang="es-ES" sz="2400" dirty="0" smtClean="0">
                <a:solidFill>
                  <a:schemeClr val="bg1"/>
                </a:solidFill>
                <a:latin typeface="Century Gothic" panose="020B0502020202020204" pitchFamily="34" charset="0"/>
              </a:rPr>
              <a:t> </a:t>
            </a:r>
            <a:r>
              <a:rPr lang="es-ES" sz="2400" dirty="0" err="1" smtClean="0">
                <a:solidFill>
                  <a:schemeClr val="bg1"/>
                </a:solidFill>
                <a:latin typeface="Century Gothic" panose="020B0502020202020204" pitchFamily="34" charset="0"/>
              </a:rPr>
              <a:t>autodirigida</a:t>
            </a:r>
            <a:r>
              <a:rPr lang="es-ES" sz="2400" dirty="0" smtClean="0">
                <a:solidFill>
                  <a:schemeClr val="bg1"/>
                </a:solidFill>
                <a:latin typeface="Century Gothic" panose="020B0502020202020204" pitchFamily="34" charset="0"/>
              </a:rPr>
              <a:t>.</a:t>
            </a:r>
            <a:endParaRPr lang="es-ES" sz="2400" dirty="0">
              <a:solidFill>
                <a:schemeClr val="bg1"/>
              </a:solidFill>
              <a:latin typeface="Century Gothic" panose="020B0502020202020204" pitchFamily="34" charset="0"/>
            </a:endParaRPr>
          </a:p>
        </p:txBody>
      </p:sp>
      <p:sp>
        <p:nvSpPr>
          <p:cNvPr id="7" name="6 Marcador de texto"/>
          <p:cNvSpPr>
            <a:spLocks noGrp="1"/>
          </p:cNvSpPr>
          <p:nvPr>
            <p:ph type="body" sz="half" idx="2"/>
          </p:nvPr>
        </p:nvSpPr>
        <p:spPr>
          <a:xfrm>
            <a:off x="856915" y="277090"/>
            <a:ext cx="7012467" cy="429491"/>
          </a:xfrm>
        </p:spPr>
        <p:txBody>
          <a:bodyPr>
            <a:noAutofit/>
          </a:bodyPr>
          <a:lstStyle/>
          <a:p>
            <a:pPr algn="ctr"/>
            <a:r>
              <a:rPr lang="es-ES" sz="2600" b="1" dirty="0" err="1" smtClean="0">
                <a:latin typeface="Century Gothic" panose="020B0502020202020204" pitchFamily="34" charset="0"/>
              </a:rPr>
              <a:t>Neuroplasticidad</a:t>
            </a:r>
            <a:r>
              <a:rPr lang="es-ES" sz="2600" b="1" dirty="0" smtClean="0">
                <a:latin typeface="Century Gothic" panose="020B0502020202020204" pitchFamily="34" charset="0"/>
              </a:rPr>
              <a:t> </a:t>
            </a:r>
            <a:r>
              <a:rPr lang="es-ES" sz="2600" b="1" dirty="0" err="1" smtClean="0">
                <a:latin typeface="Century Gothic" panose="020B0502020202020204" pitchFamily="34" charset="0"/>
              </a:rPr>
              <a:t>autodirigida</a:t>
            </a:r>
            <a:endParaRPr lang="es-ES" sz="2600" b="1" dirty="0" smtClean="0">
              <a:latin typeface="Century Gothic" panose="020B0502020202020204" pitchFamily="34" charset="0"/>
            </a:endParaRPr>
          </a:p>
          <a:p>
            <a:pPr algn="ctr"/>
            <a:endParaRPr lang="es-ES" sz="2600" b="1" dirty="0">
              <a:latin typeface="Century Gothic" panose="020B0502020202020204" pitchFamily="34" charset="0"/>
            </a:endParaRPr>
          </a:p>
          <a:p>
            <a:pPr algn="ctr"/>
            <a:endParaRPr lang="es-ES" sz="2600" b="1" dirty="0">
              <a:latin typeface="Century Gothic" panose="020B0502020202020204" pitchFamily="34" charset="0"/>
            </a:endParaRPr>
          </a:p>
          <a:p>
            <a:pPr algn="ctr"/>
            <a:endParaRPr lang="es-ES" sz="2600" b="1" dirty="0">
              <a:latin typeface="Century Gothic" panose="020B0502020202020204" pitchFamily="34" charset="0"/>
            </a:endParaRPr>
          </a:p>
          <a:p>
            <a:pPr algn="ctr"/>
            <a:endParaRPr lang="es-ES" sz="2600" b="1" dirty="0">
              <a:latin typeface="Century Gothic" panose="020B0502020202020204" pitchFamily="34" charset="0"/>
            </a:endParaRPr>
          </a:p>
        </p:txBody>
      </p:sp>
      <p:sp>
        <p:nvSpPr>
          <p:cNvPr id="4" name="CuadroTexto 3"/>
          <p:cNvSpPr txBox="1"/>
          <p:nvPr/>
        </p:nvSpPr>
        <p:spPr>
          <a:xfrm>
            <a:off x="2382982" y="6012873"/>
            <a:ext cx="3796145" cy="461665"/>
          </a:xfrm>
          <a:prstGeom prst="rect">
            <a:avLst/>
          </a:prstGeom>
          <a:noFill/>
        </p:spPr>
        <p:txBody>
          <a:bodyPr wrap="square" rtlCol="0">
            <a:spAutoFit/>
          </a:bodyPr>
          <a:lstStyle/>
          <a:p>
            <a:pPr algn="ctr"/>
            <a:r>
              <a:rPr lang="es-ES" sz="2400" b="1" dirty="0" smtClean="0">
                <a:latin typeface="Century Gothic" panose="020B0502020202020204" pitchFamily="34" charset="0"/>
              </a:rPr>
              <a:t>Algunos aspectos</a:t>
            </a:r>
            <a:endParaRPr lang="es-ES" sz="2400" b="1" dirty="0">
              <a:latin typeface="Century Gothic" panose="020B0502020202020204" pitchFamily="34" charset="0"/>
            </a:endParaRPr>
          </a:p>
        </p:txBody>
      </p:sp>
    </p:spTree>
    <p:extLst>
      <p:ext uri="{BB962C8B-B14F-4D97-AF65-F5344CB8AC3E}">
        <p14:creationId xmlns:p14="http://schemas.microsoft.com/office/powerpoint/2010/main" val="8599588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74073" y="1014414"/>
            <a:ext cx="11139054" cy="6192837"/>
          </a:xfrm>
        </p:spPr>
        <p:txBody>
          <a:bodyPr/>
          <a:lstStyle/>
          <a:p>
            <a:pPr algn="just">
              <a:defRPr/>
            </a:pPr>
            <a:r>
              <a:rPr lang="es-SV" sz="2400" dirty="0">
                <a:solidFill>
                  <a:schemeClr val="bg1"/>
                </a:solidFill>
                <a:latin typeface="Century Gothic" panose="020B0502020202020204" pitchFamily="34" charset="0"/>
              </a:rPr>
              <a:t>El </a:t>
            </a:r>
            <a:r>
              <a:rPr lang="es-SV" sz="2400" i="1" dirty="0" smtClean="0">
                <a:solidFill>
                  <a:schemeClr val="bg1"/>
                </a:solidFill>
                <a:latin typeface="Century Gothic" panose="020B0502020202020204" pitchFamily="34" charset="0"/>
              </a:rPr>
              <a:t>líder </a:t>
            </a:r>
            <a:r>
              <a:rPr lang="es-SV" sz="2400" dirty="0" smtClean="0">
                <a:solidFill>
                  <a:schemeClr val="bg1"/>
                </a:solidFill>
                <a:latin typeface="Century Gothic" panose="020B0502020202020204" pitchFamily="34" charset="0"/>
              </a:rPr>
              <a:t>que </a:t>
            </a:r>
            <a:r>
              <a:rPr lang="es-SV" sz="2400" dirty="0">
                <a:solidFill>
                  <a:schemeClr val="bg1"/>
                </a:solidFill>
                <a:latin typeface="Century Gothic" panose="020B0502020202020204" pitchFamily="34" charset="0"/>
              </a:rPr>
              <a:t>conoce los principios neurobiológicos que rigen el funcionamiento cerebral, su maduración cognitiva y emocional, tiene en sus manos un recurso espléndido para diseñar su </a:t>
            </a:r>
            <a:r>
              <a:rPr lang="es-SV" sz="2400" dirty="0" smtClean="0">
                <a:solidFill>
                  <a:schemeClr val="bg1"/>
                </a:solidFill>
                <a:latin typeface="Century Gothic" panose="020B0502020202020204" pitchFamily="34" charset="0"/>
              </a:rPr>
              <a:t>estrategia, </a:t>
            </a:r>
            <a:r>
              <a:rPr lang="es-SV" sz="2400" dirty="0">
                <a:solidFill>
                  <a:schemeClr val="bg1"/>
                </a:solidFill>
                <a:latin typeface="Century Gothic" panose="020B0502020202020204" pitchFamily="34" charset="0"/>
              </a:rPr>
              <a:t>identificando ritmos y modalidades madurativas en </a:t>
            </a:r>
            <a:r>
              <a:rPr lang="es-SV" sz="2400" dirty="0" smtClean="0">
                <a:solidFill>
                  <a:schemeClr val="bg1"/>
                </a:solidFill>
                <a:latin typeface="Century Gothic" panose="020B0502020202020204" pitchFamily="34" charset="0"/>
              </a:rPr>
              <a:t>su equipo y </a:t>
            </a:r>
            <a:r>
              <a:rPr lang="es-SV" sz="2400" dirty="0">
                <a:solidFill>
                  <a:schemeClr val="bg1"/>
                </a:solidFill>
                <a:latin typeface="Century Gothic" panose="020B0502020202020204" pitchFamily="34" charset="0"/>
              </a:rPr>
              <a:t>eligiendo recursos de </a:t>
            </a:r>
            <a:r>
              <a:rPr lang="es-SV" sz="2400" dirty="0" smtClean="0">
                <a:solidFill>
                  <a:schemeClr val="bg1"/>
                </a:solidFill>
                <a:latin typeface="Century Gothic" panose="020B0502020202020204" pitchFamily="34" charset="0"/>
              </a:rPr>
              <a:t>liderazgo</a:t>
            </a:r>
            <a:r>
              <a:rPr lang="es-SV" sz="2400" dirty="0">
                <a:solidFill>
                  <a:schemeClr val="bg1"/>
                </a:solidFill>
                <a:latin typeface="Century Gothic" panose="020B0502020202020204" pitchFamily="34" charset="0"/>
              </a:rPr>
              <a:t> sobre bases científicas que le garantizan óptimos resultados</a:t>
            </a:r>
            <a:r>
              <a:rPr lang="es-SV" sz="2400" dirty="0" smtClean="0">
                <a:solidFill>
                  <a:schemeClr val="bg1"/>
                </a:solidFill>
                <a:latin typeface="Century Gothic" panose="020B0502020202020204" pitchFamily="34" charset="0"/>
              </a:rPr>
              <a:t>.</a:t>
            </a:r>
          </a:p>
          <a:p>
            <a:pPr algn="just">
              <a:defRPr/>
            </a:pPr>
            <a:endParaRPr lang="es-SV" sz="2400" dirty="0">
              <a:solidFill>
                <a:schemeClr val="bg1"/>
              </a:solidFill>
              <a:latin typeface="Century Gothic" panose="020B0502020202020204" pitchFamily="34" charset="0"/>
            </a:endParaRPr>
          </a:p>
          <a:p>
            <a:pPr algn="just">
              <a:defRPr/>
            </a:pPr>
            <a:r>
              <a:rPr lang="es-SV" sz="2400" dirty="0">
                <a:solidFill>
                  <a:schemeClr val="bg1"/>
                </a:solidFill>
                <a:latin typeface="Century Gothic" panose="020B0502020202020204" pitchFamily="34" charset="0"/>
              </a:rPr>
              <a:t>Conocer el sustrato neurobiológico de las dificultades de aprendizaje, las bases del desarrollo cognitivo-afectivo y la influencia que ejerce el contexto en su enriquecimiento y potenciación, provee al </a:t>
            </a:r>
            <a:r>
              <a:rPr lang="es-SV" sz="2400" dirty="0" smtClean="0">
                <a:solidFill>
                  <a:schemeClr val="bg1"/>
                </a:solidFill>
                <a:latin typeface="Century Gothic" panose="020B0502020202020204" pitchFamily="34" charset="0"/>
              </a:rPr>
              <a:t>líder de</a:t>
            </a:r>
            <a:r>
              <a:rPr lang="es-SV" sz="2400" dirty="0">
                <a:solidFill>
                  <a:schemeClr val="bg1"/>
                </a:solidFill>
                <a:latin typeface="Century Gothic" panose="020B0502020202020204" pitchFamily="34" charset="0"/>
              </a:rPr>
              <a:t> herramientas para ¨detectar¨ los talentos de cada </a:t>
            </a:r>
            <a:r>
              <a:rPr lang="es-SV" sz="2400" dirty="0" smtClean="0">
                <a:solidFill>
                  <a:schemeClr val="bg1"/>
                </a:solidFill>
                <a:latin typeface="Century Gothic" panose="020B0502020202020204" pitchFamily="34" charset="0"/>
              </a:rPr>
              <a:t>miembro de su equipo  </a:t>
            </a:r>
            <a:r>
              <a:rPr lang="es-SV" sz="2400" dirty="0">
                <a:solidFill>
                  <a:schemeClr val="bg1"/>
                </a:solidFill>
                <a:latin typeface="Century Gothic" panose="020B0502020202020204" pitchFamily="34" charset="0"/>
              </a:rPr>
              <a:t>y la oportunidad de potenciarlos de manera armónica.</a:t>
            </a:r>
            <a:r>
              <a:rPr lang="es-SV" sz="2400" i="1" dirty="0">
                <a:solidFill>
                  <a:schemeClr val="bg1"/>
                </a:solidFill>
                <a:latin typeface="Century Gothic" panose="020B0502020202020204" pitchFamily="34" charset="0"/>
              </a:rPr>
              <a:t> </a:t>
            </a:r>
            <a:endParaRPr lang="es-SV" sz="2400" dirty="0">
              <a:solidFill>
                <a:schemeClr val="bg1"/>
              </a:solidFill>
              <a:latin typeface="Century Gothic" panose="020B0502020202020204" pitchFamily="34" charset="0"/>
            </a:endParaRPr>
          </a:p>
          <a:p>
            <a:pPr>
              <a:defRPr/>
            </a:pPr>
            <a:endParaRPr lang="es-SV"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7133966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CuadroTexto 2"/>
          <p:cNvSpPr txBox="1"/>
          <p:nvPr/>
        </p:nvSpPr>
        <p:spPr>
          <a:xfrm>
            <a:off x="6511637" y="5841879"/>
            <a:ext cx="5544331" cy="783193"/>
          </a:xfrm>
          <a:prstGeom prst="roundRect">
            <a:avLst/>
          </a:prstGeom>
          <a:solidFill>
            <a:schemeClr val="accent1">
              <a:lumMod val="75000"/>
            </a:schemeClr>
          </a:solidFill>
        </p:spPr>
        <p:txBody>
          <a:bodyPr wrap="square" rtlCol="0">
            <a:spAutoFit/>
          </a:bodyPr>
          <a:lstStyle/>
          <a:p>
            <a:r>
              <a:rPr lang="es-ES" sz="4000" b="1" dirty="0" smtClean="0">
                <a:solidFill>
                  <a:schemeClr val="bg1"/>
                </a:solidFill>
                <a:latin typeface="Century Gothic" panose="020B0502020202020204" pitchFamily="34" charset="0"/>
              </a:rPr>
              <a:t>¡¡MUCHAS GRACIAS!!</a:t>
            </a:r>
            <a:endParaRPr lang="es-ES" sz="4000" b="1" dirty="0">
              <a:solidFill>
                <a:schemeClr val="bg1"/>
              </a:solidFill>
              <a:latin typeface="Century Gothic" panose="020B0502020202020204" pitchFamily="34" charset="0"/>
            </a:endParaRP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536" y="5015345"/>
            <a:ext cx="2857899" cy="1457528"/>
          </a:xfrm>
          <a:prstGeom prst="rect">
            <a:avLst/>
          </a:prstGeom>
        </p:spPr>
      </p:pic>
    </p:spTree>
    <p:extLst>
      <p:ext uri="{BB962C8B-B14F-4D97-AF65-F5344CB8AC3E}">
        <p14:creationId xmlns:p14="http://schemas.microsoft.com/office/powerpoint/2010/main" val="20219212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Rectángulo 1"/>
          <p:cNvSpPr/>
          <p:nvPr/>
        </p:nvSpPr>
        <p:spPr>
          <a:xfrm>
            <a:off x="1212271" y="3023167"/>
            <a:ext cx="9504219" cy="2554545"/>
          </a:xfrm>
          <a:prstGeom prst="rect">
            <a:avLst/>
          </a:prstGeom>
        </p:spPr>
        <p:txBody>
          <a:bodyPr wrap="square">
            <a:spAutoFit/>
          </a:bodyPr>
          <a:lstStyle/>
          <a:p>
            <a:pPr marL="342900" indent="-342900" algn="just">
              <a:buFont typeface="Arial" panose="020B0604020202020204" pitchFamily="34" charset="0"/>
              <a:buChar char="•"/>
            </a:pPr>
            <a:r>
              <a:rPr lang="es-ES" sz="2000" b="1" i="1" dirty="0" smtClean="0">
                <a:effectLst/>
                <a:latin typeface="Century Gothic" panose="020B0502020202020204" pitchFamily="34" charset="0"/>
              </a:rPr>
              <a:t>“Dirección de Equipos de Alto Rendimiento en las </a:t>
            </a:r>
            <a:r>
              <a:rPr lang="es-ES" sz="2000" b="1" i="1" dirty="0" err="1" smtClean="0">
                <a:effectLst/>
                <a:latin typeface="Century Gothic" panose="020B0502020202020204" pitchFamily="34" charset="0"/>
              </a:rPr>
              <a:t>ventas”,</a:t>
            </a:r>
            <a:r>
              <a:rPr lang="es-ES" sz="2000" b="0" i="0" dirty="0" err="1" smtClean="0">
                <a:effectLst/>
                <a:latin typeface="Century Gothic" panose="020B0502020202020204" pitchFamily="34" charset="0"/>
              </a:rPr>
              <a:t>a</a:t>
            </a:r>
            <a:r>
              <a:rPr lang="es-ES" sz="2000" b="0" i="0" dirty="0" smtClean="0">
                <a:effectLst/>
                <a:latin typeface="Century Gothic" panose="020B0502020202020204" pitchFamily="34" charset="0"/>
              </a:rPr>
              <a:t> cargo de</a:t>
            </a:r>
            <a:r>
              <a:rPr lang="es-ES" sz="2000" b="1" i="0" dirty="0" smtClean="0">
                <a:effectLst/>
                <a:latin typeface="Century Gothic" panose="020B0502020202020204" pitchFamily="34" charset="0"/>
              </a:rPr>
              <a:t> </a:t>
            </a:r>
            <a:r>
              <a:rPr lang="es-ES" sz="2000" b="1" dirty="0">
                <a:solidFill>
                  <a:srgbClr val="FF0000"/>
                </a:solidFill>
                <a:latin typeface="Century Gothic" panose="020B0502020202020204" pitchFamily="34" charset="0"/>
              </a:rPr>
              <a:t>Rosa María Arroyo</a:t>
            </a:r>
            <a:r>
              <a:rPr lang="es-ES" dirty="0">
                <a:solidFill>
                  <a:schemeClr val="accent4"/>
                </a:solidFill>
                <a:latin typeface="Century Gothic" panose="020B0502020202020204" pitchFamily="34" charset="0"/>
              </a:rPr>
              <a:t>,</a:t>
            </a:r>
            <a:r>
              <a:rPr lang="es-ES" sz="2000" b="1" i="0" dirty="0" smtClean="0">
                <a:effectLst/>
                <a:latin typeface="Century Gothic" panose="020B0502020202020204" pitchFamily="34" charset="0"/>
              </a:rPr>
              <a:t> </a:t>
            </a:r>
            <a:r>
              <a:rPr lang="es-ES" sz="2000" b="0" i="0" dirty="0" smtClean="0">
                <a:effectLst/>
                <a:latin typeface="Century Gothic" panose="020B0502020202020204" pitchFamily="34" charset="0"/>
              </a:rPr>
              <a:t>fundadora y CEO de </a:t>
            </a:r>
            <a:r>
              <a:rPr lang="es-ES" sz="2000" b="1" i="0" dirty="0" err="1" smtClean="0">
                <a:effectLst/>
                <a:latin typeface="Century Gothic" panose="020B0502020202020204" pitchFamily="34" charset="0"/>
              </a:rPr>
              <a:t>Union</a:t>
            </a:r>
            <a:r>
              <a:rPr lang="es-ES" sz="2000" b="1" i="0" dirty="0" smtClean="0">
                <a:effectLst/>
                <a:latin typeface="Century Gothic" panose="020B0502020202020204" pitchFamily="34" charset="0"/>
              </a:rPr>
              <a:t> </a:t>
            </a:r>
            <a:r>
              <a:rPr lang="es-ES" sz="2000" b="1" i="0" dirty="0" err="1" smtClean="0">
                <a:effectLst/>
                <a:latin typeface="Century Gothic" panose="020B0502020202020204" pitchFamily="34" charset="0"/>
              </a:rPr>
              <a:t>Consultig</a:t>
            </a:r>
            <a:r>
              <a:rPr lang="es-ES" sz="2000" b="1" i="0" dirty="0" smtClean="0">
                <a:effectLst/>
                <a:latin typeface="Century Gothic" panose="020B0502020202020204" pitchFamily="34" charset="0"/>
              </a:rPr>
              <a:t>.</a:t>
            </a:r>
            <a:endParaRPr lang="es-ES" sz="2000" b="0" i="0" dirty="0" smtClean="0">
              <a:effectLst/>
              <a:latin typeface="Century Gothic" panose="020B0502020202020204" pitchFamily="34" charset="0"/>
            </a:endParaRPr>
          </a:p>
          <a:p>
            <a:pPr marL="342900" indent="-342900" algn="just">
              <a:buFont typeface="Arial" panose="020B0604020202020204" pitchFamily="34" charset="0"/>
              <a:buChar char="•"/>
            </a:pPr>
            <a:r>
              <a:rPr lang="es-ES" sz="2000" b="1" i="1" dirty="0" smtClean="0">
                <a:effectLst/>
                <a:latin typeface="Century Gothic" panose="020B0502020202020204" pitchFamily="34" charset="0"/>
              </a:rPr>
              <a:t>“La Inteligencia Emocional en la empresa y en la venta”</a:t>
            </a:r>
            <a:r>
              <a:rPr lang="es-ES" sz="2000" b="0" i="0" dirty="0" smtClean="0">
                <a:effectLst/>
                <a:latin typeface="Century Gothic" panose="020B0502020202020204" pitchFamily="34" charset="0"/>
              </a:rPr>
              <a:t>, a cargo de </a:t>
            </a:r>
            <a:r>
              <a:rPr lang="es-ES" sz="2000" b="1" i="0" u="none" strike="noStrike" dirty="0" smtClean="0">
                <a:solidFill>
                  <a:srgbClr val="FF0000"/>
                </a:solidFill>
                <a:effectLst/>
                <a:latin typeface="Century Gothic" panose="020B0502020202020204" pitchFamily="34" charset="0"/>
              </a:rPr>
              <a:t>Beatriz Muñoz</a:t>
            </a:r>
            <a:r>
              <a:rPr lang="es-ES" sz="2000" b="1" i="0" dirty="0" smtClean="0">
                <a:effectLst/>
                <a:latin typeface="Century Gothic" panose="020B0502020202020204" pitchFamily="34" charset="0"/>
              </a:rPr>
              <a:t>, </a:t>
            </a:r>
            <a:r>
              <a:rPr lang="es-ES" sz="2000" b="0" i="0" dirty="0" smtClean="0">
                <a:effectLst/>
                <a:latin typeface="Century Gothic" panose="020B0502020202020204" pitchFamily="34" charset="0"/>
              </a:rPr>
              <a:t>coach profesional.</a:t>
            </a:r>
          </a:p>
          <a:p>
            <a:pPr marL="342900" indent="-342900" algn="just">
              <a:buFont typeface="Arial" panose="020B0604020202020204" pitchFamily="34" charset="0"/>
              <a:buChar char="•"/>
            </a:pPr>
            <a:r>
              <a:rPr lang="es-ES" sz="2000" b="1" i="1" dirty="0" smtClean="0">
                <a:effectLst/>
                <a:latin typeface="Century Gothic" panose="020B0502020202020204" pitchFamily="34" charset="0"/>
              </a:rPr>
              <a:t>“Neurociencia, liderazgo y ventas”</a:t>
            </a:r>
            <a:r>
              <a:rPr lang="es-ES" sz="2000" b="0" i="0" dirty="0" smtClean="0">
                <a:effectLst/>
                <a:latin typeface="Century Gothic" panose="020B0502020202020204" pitchFamily="34" charset="0"/>
              </a:rPr>
              <a:t> a cargo de </a:t>
            </a:r>
            <a:r>
              <a:rPr lang="es-ES" sz="2000" b="1" i="0" u="none" strike="noStrike" dirty="0" smtClean="0">
                <a:solidFill>
                  <a:srgbClr val="FF0000"/>
                </a:solidFill>
                <a:effectLst/>
                <a:latin typeface="Century Gothic" panose="020B0502020202020204" pitchFamily="34" charset="0"/>
              </a:rPr>
              <a:t>Marcelo </a:t>
            </a:r>
            <a:r>
              <a:rPr lang="es-ES" sz="2000" b="1" i="0" u="none" strike="noStrike" dirty="0" err="1" smtClean="0">
                <a:solidFill>
                  <a:srgbClr val="FF0000"/>
                </a:solidFill>
                <a:effectLst/>
                <a:latin typeface="Century Gothic" panose="020B0502020202020204" pitchFamily="34" charset="0"/>
              </a:rPr>
              <a:t>Loclés</a:t>
            </a:r>
            <a:r>
              <a:rPr lang="es-ES" sz="2000" b="1" i="0" dirty="0" smtClean="0">
                <a:effectLst/>
                <a:latin typeface="Century Gothic" panose="020B0502020202020204" pitchFamily="34" charset="0"/>
              </a:rPr>
              <a:t>, </a:t>
            </a:r>
            <a:r>
              <a:rPr lang="es-ES" sz="2000" b="0" i="0" dirty="0" smtClean="0">
                <a:effectLst/>
                <a:latin typeface="Century Gothic" panose="020B0502020202020204" pitchFamily="34" charset="0"/>
              </a:rPr>
              <a:t>Doctor especialista en Neurociencias.</a:t>
            </a:r>
          </a:p>
          <a:p>
            <a:pPr marL="342900" indent="-342900" algn="just">
              <a:buFont typeface="Arial" panose="020B0604020202020204" pitchFamily="34" charset="0"/>
              <a:buChar char="•"/>
            </a:pPr>
            <a:r>
              <a:rPr lang="es-ES" sz="2000" b="1" i="1" dirty="0" smtClean="0">
                <a:effectLst/>
                <a:latin typeface="Century Gothic" panose="020B0502020202020204" pitchFamily="34" charset="0"/>
              </a:rPr>
              <a:t>“Neurolingüística y comunicación en la venta”</a:t>
            </a:r>
            <a:r>
              <a:rPr lang="es-ES" sz="2000" b="0" i="0" dirty="0" smtClean="0">
                <a:effectLst/>
                <a:latin typeface="Century Gothic" panose="020B0502020202020204" pitchFamily="34" charset="0"/>
              </a:rPr>
              <a:t> a cargo de </a:t>
            </a:r>
            <a:r>
              <a:rPr lang="es-ES" sz="2000" b="1" i="0" u="none" strike="noStrike" dirty="0" smtClean="0">
                <a:solidFill>
                  <a:srgbClr val="FF0000"/>
                </a:solidFill>
                <a:effectLst/>
                <a:latin typeface="Century Gothic" panose="020B0502020202020204" pitchFamily="34" charset="0"/>
              </a:rPr>
              <a:t>José Javier González Notario</a:t>
            </a:r>
            <a:r>
              <a:rPr lang="es-ES" sz="2000" b="1" i="0" dirty="0" smtClean="0">
                <a:effectLst/>
                <a:latin typeface="Century Gothic" panose="020B0502020202020204" pitchFamily="34" charset="0"/>
              </a:rPr>
              <a:t>, </a:t>
            </a:r>
            <a:r>
              <a:rPr lang="es-ES" sz="2000" b="0" i="0" dirty="0" smtClean="0">
                <a:effectLst/>
                <a:latin typeface="Century Gothic" panose="020B0502020202020204" pitchFamily="34" charset="0"/>
              </a:rPr>
              <a:t>coordinador general de</a:t>
            </a:r>
            <a:r>
              <a:rPr lang="es-ES" sz="2000" b="1" i="0" dirty="0" smtClean="0">
                <a:effectLst/>
                <a:latin typeface="Century Gothic" panose="020B0502020202020204" pitchFamily="34" charset="0"/>
              </a:rPr>
              <a:t> </a:t>
            </a:r>
            <a:r>
              <a:rPr lang="es-ES" sz="2000" b="1" i="0" dirty="0" err="1" smtClean="0">
                <a:effectLst/>
                <a:latin typeface="Century Gothic" panose="020B0502020202020204" pitchFamily="34" charset="0"/>
              </a:rPr>
              <a:t>Union</a:t>
            </a:r>
            <a:r>
              <a:rPr lang="es-ES" sz="2000" b="1" i="0" dirty="0" smtClean="0">
                <a:effectLst/>
                <a:latin typeface="Century Gothic" panose="020B0502020202020204" pitchFamily="34" charset="0"/>
              </a:rPr>
              <a:t> </a:t>
            </a:r>
            <a:r>
              <a:rPr lang="es-ES" sz="2000" b="1" i="0" dirty="0" err="1" smtClean="0">
                <a:effectLst/>
                <a:latin typeface="Century Gothic" panose="020B0502020202020204" pitchFamily="34" charset="0"/>
              </a:rPr>
              <a:t>Consulting</a:t>
            </a:r>
            <a:r>
              <a:rPr lang="es-ES" sz="2000" b="1" i="0" dirty="0" smtClean="0">
                <a:effectLst/>
                <a:latin typeface="Century Gothic" panose="020B0502020202020204" pitchFamily="34" charset="0"/>
              </a:rPr>
              <a:t>.</a:t>
            </a:r>
            <a:endParaRPr lang="es-ES" sz="2000" b="0" i="0" dirty="0">
              <a:effectLst/>
              <a:latin typeface="Century Gothic" panose="020B0502020202020204" pitchFamily="34" charset="0"/>
            </a:endParaRPr>
          </a:p>
        </p:txBody>
      </p:sp>
      <p:sp>
        <p:nvSpPr>
          <p:cNvPr id="3" name="CuadroTexto 2"/>
          <p:cNvSpPr txBox="1"/>
          <p:nvPr/>
        </p:nvSpPr>
        <p:spPr>
          <a:xfrm>
            <a:off x="4322616" y="1980793"/>
            <a:ext cx="3283528" cy="523220"/>
          </a:xfrm>
          <a:prstGeom prst="rect">
            <a:avLst/>
          </a:prstGeom>
          <a:noFill/>
        </p:spPr>
        <p:txBody>
          <a:bodyPr wrap="square" rtlCol="0">
            <a:spAutoFit/>
          </a:bodyPr>
          <a:lstStyle/>
          <a:p>
            <a:pPr algn="ctr"/>
            <a:r>
              <a:rPr lang="es-ES" sz="2800" b="1" dirty="0" smtClean="0">
                <a:latin typeface="Century Gothic" panose="020B0502020202020204" pitchFamily="34" charset="0"/>
              </a:rPr>
              <a:t>PROGRAMA</a:t>
            </a:r>
            <a:endParaRPr lang="es-ES" sz="2800" b="1" dirty="0">
              <a:latin typeface="Century Gothic" panose="020B0502020202020204" pitchFamily="34" charset="0"/>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245" y="4110"/>
            <a:ext cx="2857899" cy="1457528"/>
          </a:xfrm>
          <a:prstGeom prst="rect">
            <a:avLst/>
          </a:prstGeom>
        </p:spPr>
      </p:pic>
    </p:spTree>
    <p:extLst>
      <p:ext uri="{BB962C8B-B14F-4D97-AF65-F5344CB8AC3E}">
        <p14:creationId xmlns:p14="http://schemas.microsoft.com/office/powerpoint/2010/main" val="1271618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CuadroTexto 3"/>
          <p:cNvSpPr txBox="1"/>
          <p:nvPr/>
        </p:nvSpPr>
        <p:spPr>
          <a:xfrm>
            <a:off x="1010954" y="3158764"/>
            <a:ext cx="10550770" cy="646986"/>
          </a:xfrm>
          <a:prstGeom prst="roundRect">
            <a:avLst/>
          </a:prstGeom>
          <a:solidFill>
            <a:schemeClr val="accent2"/>
          </a:solidFill>
        </p:spPr>
        <p:txBody>
          <a:bodyPr wrap="square" rtlCol="0">
            <a:spAutoFit/>
          </a:bodyPr>
          <a:lstStyle/>
          <a:p>
            <a:pPr algn="ctr"/>
            <a:r>
              <a:rPr lang="es-ES" sz="3200" b="1" dirty="0" smtClean="0">
                <a:effectLst/>
                <a:latin typeface="Century Gothic" panose="020B0502020202020204" pitchFamily="34" charset="0"/>
                <a:ea typeface="Calibri" panose="020F0502020204030204" pitchFamily="34" charset="0"/>
                <a:cs typeface="Times New Roman" panose="02020603050405020304" pitchFamily="18" charset="0"/>
              </a:rPr>
              <a:t>Neurolingüística y comunicación en la venta.</a:t>
            </a:r>
            <a:endParaRPr lang="es-ES" sz="3200" b="1" dirty="0">
              <a:latin typeface="Century Gothic" panose="020B0502020202020204" pitchFamily="34" charset="0"/>
            </a:endParaRPr>
          </a:p>
        </p:txBody>
      </p:sp>
      <p:sp>
        <p:nvSpPr>
          <p:cNvPr id="5" name="CuadroTexto 4"/>
          <p:cNvSpPr txBox="1"/>
          <p:nvPr/>
        </p:nvSpPr>
        <p:spPr>
          <a:xfrm>
            <a:off x="6899563" y="6334780"/>
            <a:ext cx="5832764" cy="523220"/>
          </a:xfrm>
          <a:prstGeom prst="rect">
            <a:avLst/>
          </a:prstGeom>
          <a:noFill/>
        </p:spPr>
        <p:txBody>
          <a:bodyPr wrap="square" rtlCol="0">
            <a:spAutoFit/>
          </a:bodyPr>
          <a:lstStyle/>
          <a:p>
            <a:r>
              <a:rPr lang="es-ES" sz="2800" b="1" dirty="0" smtClean="0">
                <a:latin typeface="Century Gothic" panose="020B0502020202020204" pitchFamily="34" charset="0"/>
              </a:rPr>
              <a:t>José Javier González Notario</a:t>
            </a:r>
            <a:endParaRPr lang="es-ES" sz="2800" b="1" dirty="0">
              <a:latin typeface="Century Gothic" panose="020B0502020202020204" pitchFamily="34" charset="0"/>
            </a:endParaRPr>
          </a:p>
        </p:txBody>
      </p:sp>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75874" y="106793"/>
            <a:ext cx="3240031" cy="734569"/>
          </a:xfrm>
          <a:prstGeom prst="rect">
            <a:avLst/>
          </a:prstGeom>
        </p:spPr>
      </p:pic>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211" y="232301"/>
            <a:ext cx="2699666" cy="1376829"/>
          </a:xfrm>
          <a:prstGeom prst="rect">
            <a:avLst/>
          </a:prstGeom>
        </p:spPr>
      </p:pic>
    </p:spTree>
    <p:extLst>
      <p:ext uri="{BB962C8B-B14F-4D97-AF65-F5344CB8AC3E}">
        <p14:creationId xmlns:p14="http://schemas.microsoft.com/office/powerpoint/2010/main" val="42000687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gradFill>
        <a:effectLst/>
      </p:bgPr>
    </p:bg>
    <p:spTree>
      <p:nvGrpSpPr>
        <p:cNvPr id="1" name=""/>
        <p:cNvGrpSpPr/>
        <p:nvPr/>
      </p:nvGrpSpPr>
      <p:grpSpPr>
        <a:xfrm>
          <a:off x="0" y="0"/>
          <a:ext cx="0" cy="0"/>
          <a:chOff x="0" y="0"/>
          <a:chExt cx="0" cy="0"/>
        </a:xfrm>
      </p:grpSpPr>
      <p:sp>
        <p:nvSpPr>
          <p:cNvPr id="3" name="CuadroTexto 2"/>
          <p:cNvSpPr txBox="1"/>
          <p:nvPr/>
        </p:nvSpPr>
        <p:spPr>
          <a:xfrm>
            <a:off x="6719669" y="3061009"/>
            <a:ext cx="5472331" cy="2862322"/>
          </a:xfrm>
          <a:prstGeom prst="rect">
            <a:avLst/>
          </a:prstGeom>
          <a:noFill/>
        </p:spPr>
        <p:txBody>
          <a:bodyPr wrap="square" rtlCol="0">
            <a:spAutoFit/>
          </a:bodyPr>
          <a:lstStyle/>
          <a:p>
            <a:r>
              <a:rPr lang="es-ES" b="1" dirty="0" smtClean="0">
                <a:solidFill>
                  <a:schemeClr val="bg1"/>
                </a:solidFill>
                <a:latin typeface="Century Gothic" panose="020B0502020202020204" pitchFamily="34" charset="0"/>
              </a:rPr>
              <a:t>Comunicación interna  </a:t>
            </a:r>
          </a:p>
          <a:p>
            <a:r>
              <a:rPr lang="es-ES" b="1" dirty="0" smtClean="0">
                <a:solidFill>
                  <a:schemeClr val="bg1"/>
                </a:solidFill>
                <a:latin typeface="Century Gothic" panose="020B0502020202020204" pitchFamily="34" charset="0"/>
              </a:rPr>
              <a:t>Creación de estrategias internas de venta. CREER ES CREAR</a:t>
            </a:r>
          </a:p>
          <a:p>
            <a:r>
              <a:rPr lang="es-ES" b="1" dirty="0" smtClean="0">
                <a:solidFill>
                  <a:schemeClr val="bg1"/>
                </a:solidFill>
                <a:latin typeface="Century Gothic" panose="020B0502020202020204" pitchFamily="34" charset="0"/>
              </a:rPr>
              <a:t>Identificación del tipo de cliente ( Sistemas representacionales y claves oculares)</a:t>
            </a:r>
          </a:p>
          <a:p>
            <a:r>
              <a:rPr lang="es-ES" b="1" dirty="0" smtClean="0">
                <a:solidFill>
                  <a:schemeClr val="bg1"/>
                </a:solidFill>
                <a:latin typeface="Century Gothic" panose="020B0502020202020204" pitchFamily="34" charset="0"/>
              </a:rPr>
              <a:t>Sintonía con el cliente ( </a:t>
            </a:r>
            <a:r>
              <a:rPr lang="es-ES" b="1" dirty="0" err="1" smtClean="0">
                <a:solidFill>
                  <a:schemeClr val="bg1"/>
                </a:solidFill>
                <a:latin typeface="Century Gothic" panose="020B0502020202020204" pitchFamily="34" charset="0"/>
              </a:rPr>
              <a:t>rapport</a:t>
            </a:r>
            <a:r>
              <a:rPr lang="es-ES" b="1" dirty="0" smtClean="0">
                <a:solidFill>
                  <a:schemeClr val="bg1"/>
                </a:solidFill>
                <a:latin typeface="Century Gothic" panose="020B0502020202020204" pitchFamily="34" charset="0"/>
              </a:rPr>
              <a:t>, escucha activa y empatía)</a:t>
            </a:r>
          </a:p>
          <a:p>
            <a:r>
              <a:rPr lang="es-ES" b="1" dirty="0" smtClean="0">
                <a:solidFill>
                  <a:schemeClr val="bg1"/>
                </a:solidFill>
                <a:latin typeface="Century Gothic" panose="020B0502020202020204" pitchFamily="34" charset="0"/>
              </a:rPr>
              <a:t>Comunicación externa ( con el cliente) por medio del lenguaje verbal y no verbal. Metalenguaje..</a:t>
            </a:r>
          </a:p>
        </p:txBody>
      </p:sp>
      <p:sp>
        <p:nvSpPr>
          <p:cNvPr id="4" name="CuadroTexto 3"/>
          <p:cNvSpPr txBox="1"/>
          <p:nvPr/>
        </p:nvSpPr>
        <p:spPr>
          <a:xfrm>
            <a:off x="2264899" y="1988133"/>
            <a:ext cx="7990450" cy="461665"/>
          </a:xfrm>
          <a:prstGeom prst="rect">
            <a:avLst/>
          </a:prstGeom>
          <a:noFill/>
        </p:spPr>
        <p:txBody>
          <a:bodyPr wrap="square" rtlCol="0">
            <a:spAutoFit/>
          </a:bodyPr>
          <a:lstStyle/>
          <a:p>
            <a:r>
              <a:rPr lang="es-ES" sz="2400" b="1" dirty="0" smtClean="0">
                <a:solidFill>
                  <a:schemeClr val="bg1"/>
                </a:solidFill>
                <a:latin typeface="Century Gothic" panose="020B0502020202020204" pitchFamily="34" charset="0"/>
              </a:rPr>
              <a:t>¿Cómo utilizamos la PNL  en el  mundo comercial?</a:t>
            </a:r>
            <a:endParaRPr lang="es-ES" sz="2400" b="1" dirty="0">
              <a:solidFill>
                <a:schemeClr val="bg1"/>
              </a:solidFill>
              <a:latin typeface="Century Gothic" panose="020B0502020202020204" pitchFamily="34" charset="0"/>
            </a:endParaRPr>
          </a:p>
        </p:txBody>
      </p:sp>
      <p:sp>
        <p:nvSpPr>
          <p:cNvPr id="5" name="CuadroTexto 4"/>
          <p:cNvSpPr txBox="1"/>
          <p:nvPr/>
        </p:nvSpPr>
        <p:spPr>
          <a:xfrm>
            <a:off x="140678" y="3061009"/>
            <a:ext cx="6471137" cy="1508105"/>
          </a:xfrm>
          <a:prstGeom prst="rect">
            <a:avLst/>
          </a:prstGeom>
          <a:noFill/>
        </p:spPr>
        <p:txBody>
          <a:bodyPr wrap="square" rtlCol="0">
            <a:spAutoFit/>
          </a:bodyPr>
          <a:lstStyle/>
          <a:p>
            <a:pPr marL="457200" indent="-457200">
              <a:buFont typeface="+mj-lt"/>
              <a:buAutoNum type="arabicPeriod"/>
            </a:pPr>
            <a:r>
              <a:rPr lang="es-ES" sz="2300" b="1" dirty="0" smtClean="0">
                <a:solidFill>
                  <a:schemeClr val="bg1"/>
                </a:solidFill>
                <a:latin typeface="Century Gothic" panose="020B0502020202020204" pitchFamily="34" charset="0"/>
              </a:rPr>
              <a:t>Adecuar el estado interno del comercial</a:t>
            </a:r>
          </a:p>
          <a:p>
            <a:pPr marL="457200" indent="-457200">
              <a:buFont typeface="+mj-lt"/>
              <a:buAutoNum type="arabicPeriod"/>
            </a:pPr>
            <a:r>
              <a:rPr lang="es-ES" sz="2300" b="1" dirty="0" smtClean="0">
                <a:solidFill>
                  <a:schemeClr val="bg1"/>
                </a:solidFill>
                <a:latin typeface="Century Gothic" panose="020B0502020202020204" pitchFamily="34" charset="0"/>
              </a:rPr>
              <a:t>Identificar al cliente.</a:t>
            </a:r>
          </a:p>
          <a:p>
            <a:pPr marL="457200" indent="-457200">
              <a:buFont typeface="+mj-lt"/>
              <a:buAutoNum type="arabicPeriod"/>
            </a:pPr>
            <a:r>
              <a:rPr lang="es-ES" sz="2300" b="1" dirty="0" smtClean="0">
                <a:solidFill>
                  <a:schemeClr val="bg1"/>
                </a:solidFill>
                <a:latin typeface="Century Gothic" panose="020B0502020202020204" pitchFamily="34" charset="0"/>
              </a:rPr>
              <a:t>Igualar al cliente</a:t>
            </a:r>
          </a:p>
          <a:p>
            <a:pPr marL="457200" indent="-457200">
              <a:buFont typeface="+mj-lt"/>
              <a:buAutoNum type="arabicPeriod"/>
            </a:pPr>
            <a:r>
              <a:rPr lang="es-ES" sz="2300" b="1" dirty="0" smtClean="0">
                <a:solidFill>
                  <a:schemeClr val="bg1"/>
                </a:solidFill>
                <a:latin typeface="Century Gothic" panose="020B0502020202020204" pitchFamily="34" charset="0"/>
              </a:rPr>
              <a:t>Comunicar: venta y cierre</a:t>
            </a:r>
            <a:endParaRPr lang="es-ES" sz="2300" b="1" dirty="0">
              <a:solidFill>
                <a:schemeClr val="bg1"/>
              </a:solidFill>
              <a:latin typeface="Century Gothic" panose="020B0502020202020204" pitchFamily="34" charset="0"/>
            </a:endParaRPr>
          </a:p>
        </p:txBody>
      </p:sp>
      <p:sp>
        <p:nvSpPr>
          <p:cNvPr id="2" name="CuadroTexto 1"/>
          <p:cNvSpPr txBox="1"/>
          <p:nvPr/>
        </p:nvSpPr>
        <p:spPr>
          <a:xfrm>
            <a:off x="239152" y="365454"/>
            <a:ext cx="11324492" cy="1077218"/>
          </a:xfrm>
          <a:prstGeom prst="rect">
            <a:avLst/>
          </a:prstGeom>
          <a:noFill/>
        </p:spPr>
        <p:txBody>
          <a:bodyPr wrap="square" rtlCol="0">
            <a:spAutoFit/>
          </a:bodyPr>
          <a:lstStyle/>
          <a:p>
            <a:r>
              <a:rPr lang="es-ES" sz="2800" dirty="0" smtClean="0">
                <a:solidFill>
                  <a:schemeClr val="bg1"/>
                </a:solidFill>
                <a:latin typeface="Century Gothic" panose="020B0502020202020204" pitchFamily="34" charset="0"/>
              </a:rPr>
              <a:t>Objetivo:</a:t>
            </a:r>
            <a:r>
              <a:rPr lang="es-ES" sz="2800" dirty="0" smtClean="0">
                <a:solidFill>
                  <a:schemeClr val="bg1"/>
                </a:solidFill>
              </a:rPr>
              <a:t> </a:t>
            </a:r>
            <a:r>
              <a:rPr lang="es-ES" sz="2800" b="1" dirty="0" smtClean="0">
                <a:solidFill>
                  <a:schemeClr val="bg1"/>
                </a:solidFill>
                <a:latin typeface="Century Gothic" panose="020B0502020202020204" pitchFamily="34" charset="0"/>
              </a:rPr>
              <a:t>VENDER</a:t>
            </a:r>
          </a:p>
          <a:p>
            <a:pPr algn="just"/>
            <a:r>
              <a:rPr lang="es-ES" b="1" i="1" dirty="0" smtClean="0">
                <a:solidFill>
                  <a:srgbClr val="FFFF00"/>
                </a:solidFill>
                <a:latin typeface="Century Gothic" panose="020B0502020202020204" pitchFamily="34" charset="0"/>
              </a:rPr>
              <a:t>“El arte de comprender y experimentar con empatía lo que el cliente siente y piensa para satisfacer sus deseos y necesidades”</a:t>
            </a:r>
            <a:endParaRPr lang="es-ES" b="1" i="1" dirty="0">
              <a:solidFill>
                <a:srgbClr val="FFFF00"/>
              </a:solidFill>
              <a:latin typeface="Century Gothic" panose="020B0502020202020204" pitchFamily="34" charset="0"/>
            </a:endParaRPr>
          </a:p>
        </p:txBody>
      </p:sp>
    </p:spTree>
    <p:extLst>
      <p:ext uri="{BB962C8B-B14F-4D97-AF65-F5344CB8AC3E}">
        <p14:creationId xmlns:p14="http://schemas.microsoft.com/office/powerpoint/2010/main" val="313014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gradFill>
        <a:effectLst/>
      </p:bgPr>
    </p:bg>
    <p:spTree>
      <p:nvGrpSpPr>
        <p:cNvPr id="1" name=""/>
        <p:cNvGrpSpPr/>
        <p:nvPr/>
      </p:nvGrpSpPr>
      <p:grpSpPr>
        <a:xfrm>
          <a:off x="0" y="0"/>
          <a:ext cx="0" cy="0"/>
          <a:chOff x="0" y="0"/>
          <a:chExt cx="0" cy="0"/>
        </a:xfrm>
      </p:grpSpPr>
      <p:sp>
        <p:nvSpPr>
          <p:cNvPr id="2" name="CuadroTexto 1"/>
          <p:cNvSpPr txBox="1"/>
          <p:nvPr/>
        </p:nvSpPr>
        <p:spPr>
          <a:xfrm>
            <a:off x="478303" y="1275423"/>
            <a:ext cx="1547441" cy="707886"/>
          </a:xfrm>
          <a:prstGeom prst="rect">
            <a:avLst/>
          </a:prstGeom>
          <a:noFill/>
        </p:spPr>
        <p:txBody>
          <a:bodyPr wrap="square" rtlCol="0">
            <a:spAutoFit/>
          </a:bodyPr>
          <a:lstStyle/>
          <a:p>
            <a:r>
              <a:rPr lang="es-ES" sz="2000" b="1" dirty="0" smtClean="0">
                <a:latin typeface="Century Gothic" panose="020B0502020202020204" pitchFamily="34" charset="0"/>
              </a:rPr>
              <a:t>Biológicos</a:t>
            </a:r>
          </a:p>
          <a:p>
            <a:endParaRPr lang="es-ES" sz="2000" b="1" dirty="0">
              <a:latin typeface="Century Gothic" panose="020B0502020202020204" pitchFamily="34" charset="0"/>
            </a:endParaRPr>
          </a:p>
        </p:txBody>
      </p:sp>
      <p:sp>
        <p:nvSpPr>
          <p:cNvPr id="3" name="CuadroTexto 2"/>
          <p:cNvSpPr txBox="1"/>
          <p:nvPr/>
        </p:nvSpPr>
        <p:spPr>
          <a:xfrm>
            <a:off x="3446583" y="1176096"/>
            <a:ext cx="2658796" cy="646331"/>
          </a:xfrm>
          <a:prstGeom prst="rect">
            <a:avLst/>
          </a:prstGeom>
          <a:noFill/>
        </p:spPr>
        <p:txBody>
          <a:bodyPr wrap="square" rtlCol="0">
            <a:spAutoFit/>
          </a:bodyPr>
          <a:lstStyle/>
          <a:p>
            <a:r>
              <a:rPr lang="es-ES" b="1" dirty="0" smtClean="0">
                <a:latin typeface="Century Gothic" panose="020B0502020202020204" pitchFamily="34" charset="0"/>
              </a:rPr>
              <a:t>Sentidos</a:t>
            </a:r>
          </a:p>
          <a:p>
            <a:r>
              <a:rPr lang="es-ES" b="1" dirty="0" smtClean="0">
                <a:latin typeface="Century Gothic" panose="020B0502020202020204" pitchFamily="34" charset="0"/>
              </a:rPr>
              <a:t>Cerebro 7</a:t>
            </a:r>
            <a:r>
              <a:rPr lang="es-ES" b="1" baseline="30000" dirty="0" smtClean="0">
                <a:latin typeface="Century Gothic" panose="020B0502020202020204" pitchFamily="34" charset="0"/>
              </a:rPr>
              <a:t>+-2</a:t>
            </a:r>
          </a:p>
        </p:txBody>
      </p:sp>
      <p:sp>
        <p:nvSpPr>
          <p:cNvPr id="4" name="CuadroTexto 3"/>
          <p:cNvSpPr txBox="1"/>
          <p:nvPr/>
        </p:nvSpPr>
        <p:spPr>
          <a:xfrm>
            <a:off x="4571998" y="163497"/>
            <a:ext cx="3798277" cy="461665"/>
          </a:xfrm>
          <a:prstGeom prst="rect">
            <a:avLst/>
          </a:prstGeom>
          <a:noFill/>
        </p:spPr>
        <p:txBody>
          <a:bodyPr wrap="square" rtlCol="0">
            <a:spAutoFit/>
          </a:bodyPr>
          <a:lstStyle/>
          <a:p>
            <a:r>
              <a:rPr lang="es-ES" sz="2400" b="1" dirty="0" smtClean="0">
                <a:solidFill>
                  <a:schemeClr val="bg1"/>
                </a:solidFill>
                <a:latin typeface="Century Gothic" panose="020B0502020202020204" pitchFamily="34" charset="0"/>
              </a:rPr>
              <a:t>Filtros de percepción</a:t>
            </a:r>
            <a:endParaRPr lang="es-ES" sz="2400" b="1" dirty="0">
              <a:solidFill>
                <a:schemeClr val="bg1"/>
              </a:solidFill>
              <a:latin typeface="Century Gothic" panose="020B0502020202020204" pitchFamily="34" charset="0"/>
            </a:endParaRPr>
          </a:p>
        </p:txBody>
      </p:sp>
      <p:sp>
        <p:nvSpPr>
          <p:cNvPr id="5" name="CuadroTexto 4"/>
          <p:cNvSpPr txBox="1"/>
          <p:nvPr/>
        </p:nvSpPr>
        <p:spPr>
          <a:xfrm>
            <a:off x="211015" y="3215050"/>
            <a:ext cx="1688116" cy="646331"/>
          </a:xfrm>
          <a:prstGeom prst="rect">
            <a:avLst/>
          </a:prstGeom>
          <a:noFill/>
        </p:spPr>
        <p:txBody>
          <a:bodyPr wrap="square" rtlCol="0">
            <a:spAutoFit/>
          </a:bodyPr>
          <a:lstStyle/>
          <a:p>
            <a:r>
              <a:rPr lang="es-ES" b="1" dirty="0" smtClean="0">
                <a:latin typeface="Century Gothic" panose="020B0502020202020204" pitchFamily="34" charset="0"/>
              </a:rPr>
              <a:t>Psicológicos</a:t>
            </a:r>
          </a:p>
          <a:p>
            <a:endParaRPr lang="es-ES" b="1" dirty="0">
              <a:latin typeface="Century Gothic" panose="020B0502020202020204" pitchFamily="34" charset="0"/>
            </a:endParaRPr>
          </a:p>
        </p:txBody>
      </p:sp>
      <p:sp>
        <p:nvSpPr>
          <p:cNvPr id="6" name="CuadroTexto 5"/>
          <p:cNvSpPr txBox="1"/>
          <p:nvPr/>
        </p:nvSpPr>
        <p:spPr>
          <a:xfrm>
            <a:off x="211015" y="4650973"/>
            <a:ext cx="1913204" cy="646331"/>
          </a:xfrm>
          <a:prstGeom prst="rect">
            <a:avLst/>
          </a:prstGeom>
          <a:noFill/>
        </p:spPr>
        <p:txBody>
          <a:bodyPr wrap="square" rtlCol="0">
            <a:spAutoFit/>
          </a:bodyPr>
          <a:lstStyle/>
          <a:p>
            <a:r>
              <a:rPr lang="es-ES" b="1" dirty="0" smtClean="0">
                <a:latin typeface="Century Gothic" panose="020B0502020202020204" pitchFamily="34" charset="0"/>
              </a:rPr>
              <a:t>Socioculturales</a:t>
            </a:r>
          </a:p>
          <a:p>
            <a:endParaRPr lang="es-ES" b="1" dirty="0">
              <a:latin typeface="Century Gothic" panose="020B0502020202020204" pitchFamily="34" charset="0"/>
            </a:endParaRPr>
          </a:p>
        </p:txBody>
      </p:sp>
      <p:sp>
        <p:nvSpPr>
          <p:cNvPr id="7" name="CuadroTexto 6"/>
          <p:cNvSpPr txBox="1"/>
          <p:nvPr/>
        </p:nvSpPr>
        <p:spPr>
          <a:xfrm>
            <a:off x="2560320" y="2706359"/>
            <a:ext cx="2897946" cy="1200329"/>
          </a:xfrm>
          <a:prstGeom prst="rect">
            <a:avLst/>
          </a:prstGeom>
          <a:noFill/>
        </p:spPr>
        <p:txBody>
          <a:bodyPr wrap="square" rtlCol="0">
            <a:spAutoFit/>
          </a:bodyPr>
          <a:lstStyle/>
          <a:p>
            <a:r>
              <a:rPr lang="es-ES" b="1" dirty="0" smtClean="0">
                <a:latin typeface="Century Gothic" panose="020B0502020202020204" pitchFamily="34" charset="0"/>
              </a:rPr>
              <a:t>Creencias</a:t>
            </a:r>
          </a:p>
          <a:p>
            <a:r>
              <a:rPr lang="es-ES" b="1" dirty="0" smtClean="0">
                <a:latin typeface="Century Gothic" panose="020B0502020202020204" pitchFamily="34" charset="0"/>
              </a:rPr>
              <a:t>Valores</a:t>
            </a:r>
          </a:p>
          <a:p>
            <a:r>
              <a:rPr lang="es-ES" b="1" dirty="0" smtClean="0">
                <a:latin typeface="Century Gothic" panose="020B0502020202020204" pitchFamily="34" charset="0"/>
              </a:rPr>
              <a:t>Historia personal</a:t>
            </a:r>
          </a:p>
          <a:p>
            <a:r>
              <a:rPr lang="es-ES" b="1" dirty="0" smtClean="0">
                <a:latin typeface="Century Gothic" panose="020B0502020202020204" pitchFamily="34" charset="0"/>
              </a:rPr>
              <a:t>Emociones</a:t>
            </a:r>
            <a:endParaRPr lang="es-ES" b="1" baseline="30000" dirty="0" smtClean="0">
              <a:latin typeface="Century Gothic" panose="020B0502020202020204" pitchFamily="34" charset="0"/>
            </a:endParaRPr>
          </a:p>
        </p:txBody>
      </p:sp>
      <p:sp>
        <p:nvSpPr>
          <p:cNvPr id="8" name="CuadroTexto 7"/>
          <p:cNvSpPr txBox="1"/>
          <p:nvPr/>
        </p:nvSpPr>
        <p:spPr>
          <a:xfrm>
            <a:off x="3193362" y="4415094"/>
            <a:ext cx="2757272" cy="1200329"/>
          </a:xfrm>
          <a:prstGeom prst="rect">
            <a:avLst/>
          </a:prstGeom>
          <a:noFill/>
        </p:spPr>
        <p:txBody>
          <a:bodyPr wrap="square" rtlCol="0">
            <a:spAutoFit/>
          </a:bodyPr>
          <a:lstStyle/>
          <a:p>
            <a:r>
              <a:rPr lang="es-ES" b="1" dirty="0" smtClean="0">
                <a:latin typeface="Century Gothic" panose="020B0502020202020204" pitchFamily="34" charset="0"/>
              </a:rPr>
              <a:t>Convenciones</a:t>
            </a:r>
          </a:p>
          <a:p>
            <a:r>
              <a:rPr lang="es-ES" b="1" dirty="0" smtClean="0">
                <a:latin typeface="Century Gothic" panose="020B0502020202020204" pitchFamily="34" charset="0"/>
              </a:rPr>
              <a:t>Idiomas</a:t>
            </a:r>
          </a:p>
          <a:p>
            <a:r>
              <a:rPr lang="es-ES" b="1" dirty="0" smtClean="0">
                <a:latin typeface="Century Gothic" panose="020B0502020202020204" pitchFamily="34" charset="0"/>
              </a:rPr>
              <a:t>Valores</a:t>
            </a:r>
          </a:p>
          <a:p>
            <a:r>
              <a:rPr lang="es-ES" b="1" dirty="0" smtClean="0">
                <a:latin typeface="Century Gothic" panose="020B0502020202020204" pitchFamily="34" charset="0"/>
              </a:rPr>
              <a:t>Costumbres</a:t>
            </a:r>
            <a:endParaRPr lang="es-ES" b="1" baseline="30000" dirty="0" smtClean="0">
              <a:latin typeface="Century Gothic" panose="020B0502020202020204" pitchFamily="34" charset="0"/>
            </a:endParaRPr>
          </a:p>
        </p:txBody>
      </p:sp>
      <p:sp>
        <p:nvSpPr>
          <p:cNvPr id="11" name="Cerrar llave 10"/>
          <p:cNvSpPr/>
          <p:nvPr/>
        </p:nvSpPr>
        <p:spPr>
          <a:xfrm rot="10800000">
            <a:off x="2363368" y="4249155"/>
            <a:ext cx="1547451" cy="1366268"/>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2" name="Cerrar llave 11"/>
          <p:cNvSpPr/>
          <p:nvPr/>
        </p:nvSpPr>
        <p:spPr>
          <a:xfrm rot="10800000">
            <a:off x="1758460" y="2702913"/>
            <a:ext cx="1378634" cy="1362649"/>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3" name="Cerrar llave 12"/>
          <p:cNvSpPr/>
          <p:nvPr/>
        </p:nvSpPr>
        <p:spPr>
          <a:xfrm rot="10800000">
            <a:off x="2560319" y="975301"/>
            <a:ext cx="1209825" cy="1090854"/>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pic>
        <p:nvPicPr>
          <p:cNvPr id="14" name="Imagen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1305" y="1361856"/>
            <a:ext cx="4719497" cy="3935448"/>
          </a:xfrm>
          <a:prstGeom prst="ellipse">
            <a:avLst/>
          </a:prstGeom>
          <a:ln>
            <a:noFill/>
          </a:ln>
          <a:effectLst>
            <a:softEdge rad="112500"/>
          </a:effectLst>
        </p:spPr>
      </p:pic>
    </p:spTree>
    <p:extLst>
      <p:ext uri="{BB962C8B-B14F-4D97-AF65-F5344CB8AC3E}">
        <p14:creationId xmlns:p14="http://schemas.microsoft.com/office/powerpoint/2010/main" val="228162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11" grpId="0" animBg="1"/>
      <p:bldP spid="12" grpId="0"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CuadroTexto 1"/>
          <p:cNvSpPr txBox="1"/>
          <p:nvPr/>
        </p:nvSpPr>
        <p:spPr>
          <a:xfrm>
            <a:off x="6302325" y="5880296"/>
            <a:ext cx="7287065" cy="769441"/>
          </a:xfrm>
          <a:prstGeom prst="rect">
            <a:avLst/>
          </a:prstGeom>
          <a:noFill/>
        </p:spPr>
        <p:txBody>
          <a:bodyPr wrap="square" rtlCol="0">
            <a:spAutoFit/>
          </a:bodyPr>
          <a:lstStyle/>
          <a:p>
            <a:r>
              <a:rPr lang="es-ES" sz="4400" b="1" dirty="0" smtClean="0">
                <a:latin typeface="Century Gothic" panose="020B0502020202020204" pitchFamily="34" charset="0"/>
              </a:rPr>
              <a:t>¡¡MUCHAS GRACIAS!!</a:t>
            </a:r>
            <a:endParaRPr lang="es-ES" sz="4400" b="1" dirty="0">
              <a:latin typeface="Century Gothic" panose="020B0502020202020204" pitchFamily="34" charset="0"/>
            </a:endParaRPr>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857899" cy="1457528"/>
          </a:xfrm>
          <a:prstGeom prst="rect">
            <a:avLst/>
          </a:prstGeom>
        </p:spPr>
      </p:pic>
    </p:spTree>
    <p:extLst>
      <p:ext uri="{BB962C8B-B14F-4D97-AF65-F5344CB8AC3E}">
        <p14:creationId xmlns:p14="http://schemas.microsoft.com/office/powerpoint/2010/main" val="13301709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ángulo redondeado 1"/>
          <p:cNvSpPr/>
          <p:nvPr/>
        </p:nvSpPr>
        <p:spPr>
          <a:xfrm>
            <a:off x="1226125" y="3137261"/>
            <a:ext cx="10259293" cy="578882"/>
          </a:xfrm>
          <a:prstGeom prst="roundRect">
            <a:avLst/>
          </a:prstGeom>
          <a:solidFill>
            <a:schemeClr val="accent2"/>
          </a:solidFill>
        </p:spPr>
        <p:txBody>
          <a:bodyPr wrap="square">
            <a:spAutoFit/>
          </a:bodyPr>
          <a:lstStyle/>
          <a:p>
            <a:pPr algn="just"/>
            <a:r>
              <a:rPr lang="es-ES" sz="2800" b="1" i="1" dirty="0" smtClean="0">
                <a:effectLst/>
                <a:latin typeface="Century Gothic" panose="020B0502020202020204" pitchFamily="34" charset="0"/>
              </a:rPr>
              <a:t>“Dirección de Equipos de Alto Rendimiento en las ventas”</a:t>
            </a:r>
            <a:r>
              <a:rPr lang="es-ES" sz="2800" b="1" i="0" dirty="0" smtClean="0">
                <a:effectLst/>
                <a:latin typeface="Century Gothic" panose="020B0502020202020204" pitchFamily="34" charset="0"/>
              </a:rPr>
              <a:t>  </a:t>
            </a: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245" y="4110"/>
            <a:ext cx="2857899" cy="1457528"/>
          </a:xfrm>
          <a:prstGeom prst="rect">
            <a:avLst/>
          </a:prstGeom>
        </p:spPr>
      </p:pic>
      <p:pic>
        <p:nvPicPr>
          <p:cNvPr id="5" name="Imagen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33164" y="344947"/>
            <a:ext cx="2998669" cy="775854"/>
          </a:xfrm>
          <a:prstGeom prst="rect">
            <a:avLst/>
          </a:prstGeom>
        </p:spPr>
      </p:pic>
      <p:sp>
        <p:nvSpPr>
          <p:cNvPr id="6" name="CuadroTexto 5"/>
          <p:cNvSpPr txBox="1"/>
          <p:nvPr/>
        </p:nvSpPr>
        <p:spPr>
          <a:xfrm>
            <a:off x="8526632" y="6208693"/>
            <a:ext cx="3505201" cy="523220"/>
          </a:xfrm>
          <a:prstGeom prst="rect">
            <a:avLst/>
          </a:prstGeom>
          <a:noFill/>
        </p:spPr>
        <p:txBody>
          <a:bodyPr wrap="square" rtlCol="0">
            <a:spAutoFit/>
          </a:bodyPr>
          <a:lstStyle/>
          <a:p>
            <a:r>
              <a:rPr lang="es-ES" sz="2800" b="1" dirty="0" smtClean="0">
                <a:latin typeface="Century Gothic" panose="020B0502020202020204" pitchFamily="34" charset="0"/>
              </a:rPr>
              <a:t>Rosa María Arroyo</a:t>
            </a:r>
            <a:endParaRPr lang="es-ES" sz="2800" b="1" dirty="0">
              <a:latin typeface="Century Gothic" panose="020B0502020202020204" pitchFamily="34" charset="0"/>
            </a:endParaRPr>
          </a:p>
        </p:txBody>
      </p:sp>
    </p:spTree>
    <p:extLst>
      <p:ext uri="{BB962C8B-B14F-4D97-AF65-F5344CB8AC3E}">
        <p14:creationId xmlns:p14="http://schemas.microsoft.com/office/powerpoint/2010/main" val="5190870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ángulo redondeado 1"/>
          <p:cNvSpPr/>
          <p:nvPr/>
        </p:nvSpPr>
        <p:spPr>
          <a:xfrm>
            <a:off x="1343891" y="3037154"/>
            <a:ext cx="10377055" cy="578882"/>
          </a:xfrm>
          <a:prstGeom prst="roundRect">
            <a:avLst/>
          </a:prstGeom>
          <a:solidFill>
            <a:schemeClr val="accent2"/>
          </a:solidFill>
        </p:spPr>
        <p:txBody>
          <a:bodyPr wrap="square">
            <a:spAutoFit/>
          </a:bodyPr>
          <a:lstStyle/>
          <a:p>
            <a:pPr algn="just"/>
            <a:r>
              <a:rPr lang="es-ES" sz="2800" b="1" i="1" dirty="0" smtClean="0">
                <a:effectLst/>
                <a:latin typeface="Century Gothic" panose="020B0502020202020204" pitchFamily="34" charset="0"/>
              </a:rPr>
              <a:t>“La Inteligencia Emocional en la empresa y en la venta”</a:t>
            </a:r>
            <a:r>
              <a:rPr lang="es-ES" sz="2800" b="0" i="0" dirty="0" smtClean="0">
                <a:effectLst/>
                <a:latin typeface="Century Gothic" panose="020B0502020202020204" pitchFamily="34" charset="0"/>
              </a:rPr>
              <a:t> </a:t>
            </a:r>
            <a:r>
              <a:rPr lang="es-ES" sz="2800" u="none" strike="noStrike" dirty="0" smtClean="0">
                <a:solidFill>
                  <a:srgbClr val="FF0000"/>
                </a:solidFill>
                <a:latin typeface="Century Gothic" panose="020B0502020202020204" pitchFamily="34" charset="0"/>
              </a:rPr>
              <a:t>	</a:t>
            </a:r>
            <a:endParaRPr lang="es-ES" sz="2800" b="0" i="0" dirty="0" smtClean="0">
              <a:effectLst/>
              <a:latin typeface="Century Gothic" panose="020B0502020202020204" pitchFamily="34" charset="0"/>
            </a:endParaRP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245" y="4110"/>
            <a:ext cx="2857899" cy="1457528"/>
          </a:xfrm>
          <a:prstGeom prst="rect">
            <a:avLst/>
          </a:prstGeom>
        </p:spPr>
      </p:pic>
      <p:pic>
        <p:nvPicPr>
          <p:cNvPr id="5" name="Imagen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10255" y="343531"/>
            <a:ext cx="2998669" cy="778687"/>
          </a:xfrm>
          <a:prstGeom prst="rect">
            <a:avLst/>
          </a:prstGeom>
        </p:spPr>
      </p:pic>
      <p:sp>
        <p:nvSpPr>
          <p:cNvPr id="3" name="CuadroTexto 2"/>
          <p:cNvSpPr txBox="1"/>
          <p:nvPr/>
        </p:nvSpPr>
        <p:spPr>
          <a:xfrm>
            <a:off x="8534400" y="6109854"/>
            <a:ext cx="3657600" cy="523220"/>
          </a:xfrm>
          <a:prstGeom prst="rect">
            <a:avLst/>
          </a:prstGeom>
          <a:noFill/>
        </p:spPr>
        <p:txBody>
          <a:bodyPr wrap="square" rtlCol="0">
            <a:spAutoFit/>
          </a:bodyPr>
          <a:lstStyle/>
          <a:p>
            <a:pPr algn="just"/>
            <a:r>
              <a:rPr lang="es-ES" sz="2800" b="1" i="0" u="none" strike="noStrike" dirty="0" smtClean="0">
                <a:effectLst/>
                <a:latin typeface="Century Gothic" panose="020B0502020202020204" pitchFamily="34" charset="0"/>
              </a:rPr>
              <a:t>Beatriz Muñoz</a:t>
            </a:r>
            <a:r>
              <a:rPr lang="es-ES" sz="2800" b="1" i="0" dirty="0" smtClean="0">
                <a:effectLst/>
                <a:latin typeface="Century Gothic" panose="020B0502020202020204" pitchFamily="34" charset="0"/>
              </a:rPr>
              <a:t> </a:t>
            </a:r>
            <a:endParaRPr lang="es-ES" sz="2800" b="0" i="0" dirty="0" smtClean="0">
              <a:effectLst/>
              <a:latin typeface="Century Gothic" panose="020B0502020202020204" pitchFamily="34" charset="0"/>
            </a:endParaRPr>
          </a:p>
        </p:txBody>
      </p:sp>
    </p:spTree>
    <p:extLst>
      <p:ext uri="{BB962C8B-B14F-4D97-AF65-F5344CB8AC3E}">
        <p14:creationId xmlns:p14="http://schemas.microsoft.com/office/powerpoint/2010/main" val="14483161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CuadroTexto 1"/>
          <p:cNvSpPr txBox="1"/>
          <p:nvPr/>
        </p:nvSpPr>
        <p:spPr>
          <a:xfrm>
            <a:off x="1793325" y="3100141"/>
            <a:ext cx="8666858" cy="578882"/>
          </a:xfrm>
          <a:prstGeom prst="roundRect">
            <a:avLst/>
          </a:prstGeom>
          <a:solidFill>
            <a:schemeClr val="accent2"/>
          </a:solidFill>
          <a:ln>
            <a:noFill/>
          </a:ln>
        </p:spPr>
        <p:txBody>
          <a:bodyPr wrap="square" rtlCol="0">
            <a:spAutoFit/>
          </a:bodyPr>
          <a:lstStyle/>
          <a:p>
            <a:pPr algn="ctr"/>
            <a:r>
              <a:rPr lang="es-ES" sz="2800" b="1" dirty="0">
                <a:ln w="0"/>
                <a:effectLst>
                  <a:outerShdw blurRad="38100" dist="19050" dir="2700000" algn="tl" rotWithShape="0">
                    <a:schemeClr val="dk1">
                      <a:alpha val="40000"/>
                    </a:schemeClr>
                  </a:outerShdw>
                </a:effectLst>
                <a:latin typeface="Century Gothic" panose="020B0502020202020204" pitchFamily="34" charset="0"/>
              </a:rPr>
              <a:t>Neurociencia, liderazgo y ventas</a:t>
            </a:r>
          </a:p>
        </p:txBody>
      </p:sp>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96400" y="149294"/>
            <a:ext cx="2998669" cy="778687"/>
          </a:xfrm>
          <a:prstGeom prst="rect">
            <a:avLst/>
          </a:prstGeom>
        </p:spPr>
      </p:pic>
      <p:pic>
        <p:nvPicPr>
          <p:cNvPr id="5" name="Imagen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685752" cy="888666"/>
          </a:xfrm>
          <a:prstGeom prst="rect">
            <a:avLst/>
          </a:prstGeom>
        </p:spPr>
      </p:pic>
      <p:sp>
        <p:nvSpPr>
          <p:cNvPr id="6" name="Rectángulo 5"/>
          <p:cNvSpPr/>
          <p:nvPr/>
        </p:nvSpPr>
        <p:spPr>
          <a:xfrm>
            <a:off x="8364552" y="6211669"/>
            <a:ext cx="3397084" cy="523220"/>
          </a:xfrm>
          <a:prstGeom prst="rect">
            <a:avLst/>
          </a:prstGeom>
        </p:spPr>
        <p:txBody>
          <a:bodyPr wrap="none">
            <a:spAutoFit/>
          </a:bodyPr>
          <a:lstStyle/>
          <a:p>
            <a:r>
              <a:rPr lang="es-ES" sz="2800" b="1" dirty="0" smtClean="0">
                <a:latin typeface="Century Gothic" panose="020B0502020202020204" pitchFamily="34" charset="0"/>
              </a:rPr>
              <a:t>Dr. Marcelo </a:t>
            </a:r>
            <a:r>
              <a:rPr lang="es-ES" sz="2800" b="1" dirty="0" err="1" smtClean="0">
                <a:latin typeface="Century Gothic" panose="020B0502020202020204" pitchFamily="34" charset="0"/>
              </a:rPr>
              <a:t>Loclés</a:t>
            </a:r>
            <a:endParaRPr lang="es-ES" sz="2800" dirty="0"/>
          </a:p>
        </p:txBody>
      </p:sp>
    </p:spTree>
    <p:extLst>
      <p:ext uri="{BB962C8B-B14F-4D97-AF65-F5344CB8AC3E}">
        <p14:creationId xmlns:p14="http://schemas.microsoft.com/office/powerpoint/2010/main" val="21593742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17410" name="3 Imagen" descr="Triuno.tif"/>
          <p:cNvPicPr>
            <a:picLocks noChangeAspect="1"/>
          </p:cNvPicPr>
          <p:nvPr/>
        </p:nvPicPr>
        <p:blipFill>
          <a:blip r:embed="rId3">
            <a:extLst>
              <a:ext uri="{28A0092B-C50C-407E-A947-70E740481C1C}">
                <a14:useLocalDpi xmlns:a14="http://schemas.microsoft.com/office/drawing/2010/main" val="0"/>
              </a:ext>
            </a:extLst>
          </a:blip>
          <a:srcRect t="5208" r="33377"/>
          <a:stretch>
            <a:fillRect/>
          </a:stretch>
        </p:blipFill>
        <p:spPr bwMode="auto">
          <a:xfrm>
            <a:off x="1255339" y="2471414"/>
            <a:ext cx="6604374" cy="372767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3" name="2 CuadroTexto"/>
          <p:cNvSpPr txBox="1">
            <a:spLocks noChangeArrowheads="1"/>
          </p:cNvSpPr>
          <p:nvPr/>
        </p:nvSpPr>
        <p:spPr bwMode="auto">
          <a:xfrm>
            <a:off x="8011416" y="2157462"/>
            <a:ext cx="31432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_tradnl" altLang="es-SV" sz="3600" b="1" dirty="0">
                <a:latin typeface="Century Gothic" panose="020B0502020202020204" pitchFamily="34" charset="0"/>
              </a:rPr>
              <a:t>Racional </a:t>
            </a:r>
          </a:p>
          <a:p>
            <a:pPr algn="ctr" eaLnBrk="1" hangingPunct="1"/>
            <a:r>
              <a:rPr lang="es-ES_tradnl" altLang="es-SV" b="1" dirty="0">
                <a:latin typeface="Century Gothic" panose="020B0502020202020204" pitchFamily="34" charset="0"/>
              </a:rPr>
              <a:t>Procesos</a:t>
            </a:r>
          </a:p>
          <a:p>
            <a:pPr algn="ctr" eaLnBrk="1" hangingPunct="1"/>
            <a:r>
              <a:rPr lang="es-ES_tradnl" altLang="es-SV" b="1" dirty="0">
                <a:latin typeface="Century Gothic" panose="020B0502020202020204" pitchFamily="34" charset="0"/>
              </a:rPr>
              <a:t>Cognitivos  superiores </a:t>
            </a:r>
            <a:endParaRPr lang="es-ES" altLang="es-SV" b="1" dirty="0">
              <a:latin typeface="Century Gothic" panose="020B0502020202020204" pitchFamily="34" charset="0"/>
            </a:endParaRPr>
          </a:p>
        </p:txBody>
      </p:sp>
      <p:sp>
        <p:nvSpPr>
          <p:cNvPr id="4" name="3 CuadroTexto"/>
          <p:cNvSpPr txBox="1">
            <a:spLocks noChangeArrowheads="1"/>
          </p:cNvSpPr>
          <p:nvPr/>
        </p:nvSpPr>
        <p:spPr bwMode="auto">
          <a:xfrm>
            <a:off x="8011416" y="3621685"/>
            <a:ext cx="31432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_tradnl" altLang="es-SV" sz="3600" b="1" dirty="0">
                <a:solidFill>
                  <a:srgbClr val="FFFF00"/>
                </a:solidFill>
                <a:latin typeface="Century Gothic" panose="020B0502020202020204" pitchFamily="34" charset="0"/>
              </a:rPr>
              <a:t>Emocional</a:t>
            </a:r>
          </a:p>
          <a:p>
            <a:pPr algn="ctr" eaLnBrk="1" hangingPunct="1"/>
            <a:r>
              <a:rPr lang="es-ES_tradnl" altLang="es-SV" b="1" dirty="0">
                <a:solidFill>
                  <a:srgbClr val="FFFF00"/>
                </a:solidFill>
                <a:latin typeface="Century Gothic" panose="020B0502020202020204" pitchFamily="34" charset="0"/>
              </a:rPr>
              <a:t>Procesos</a:t>
            </a:r>
          </a:p>
          <a:p>
            <a:pPr algn="ctr" eaLnBrk="1" hangingPunct="1"/>
            <a:r>
              <a:rPr lang="es-ES_tradnl" altLang="es-SV" b="1" dirty="0">
                <a:solidFill>
                  <a:srgbClr val="FFFF00"/>
                </a:solidFill>
                <a:latin typeface="Century Gothic" panose="020B0502020202020204" pitchFamily="34" charset="0"/>
              </a:rPr>
              <a:t>afectivo-volitivos</a:t>
            </a:r>
          </a:p>
        </p:txBody>
      </p:sp>
      <p:sp>
        <p:nvSpPr>
          <p:cNvPr id="5" name="4 CuadroTexto"/>
          <p:cNvSpPr txBox="1">
            <a:spLocks noChangeArrowheads="1"/>
          </p:cNvSpPr>
          <p:nvPr/>
        </p:nvSpPr>
        <p:spPr bwMode="auto">
          <a:xfrm>
            <a:off x="8077627" y="5085908"/>
            <a:ext cx="22320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_tradnl" altLang="es-SV" sz="3600" b="1" dirty="0">
                <a:solidFill>
                  <a:srgbClr val="C00000"/>
                </a:solidFill>
                <a:latin typeface="Century Gothic" panose="020B0502020202020204" pitchFamily="34" charset="0"/>
              </a:rPr>
              <a:t>Instintivo</a:t>
            </a:r>
          </a:p>
          <a:p>
            <a:pPr algn="ctr" eaLnBrk="1" hangingPunct="1"/>
            <a:r>
              <a:rPr lang="es-ES_tradnl" altLang="es-SV" b="1" dirty="0">
                <a:solidFill>
                  <a:srgbClr val="C00000"/>
                </a:solidFill>
                <a:latin typeface="Century Gothic" panose="020B0502020202020204" pitchFamily="34" charset="0"/>
              </a:rPr>
              <a:t>Procesos</a:t>
            </a:r>
          </a:p>
          <a:p>
            <a:pPr algn="ctr" eaLnBrk="1" hangingPunct="1"/>
            <a:r>
              <a:rPr lang="es-ES_tradnl" altLang="es-SV" b="1" dirty="0">
                <a:solidFill>
                  <a:srgbClr val="C00000"/>
                </a:solidFill>
                <a:latin typeface="Century Gothic" panose="020B0502020202020204" pitchFamily="34" charset="0"/>
              </a:rPr>
              <a:t>Reactivo - reflejos</a:t>
            </a:r>
          </a:p>
        </p:txBody>
      </p:sp>
      <p:sp>
        <p:nvSpPr>
          <p:cNvPr id="6" name="5 Rectángulo"/>
          <p:cNvSpPr/>
          <p:nvPr/>
        </p:nvSpPr>
        <p:spPr>
          <a:xfrm>
            <a:off x="3287713" y="333375"/>
            <a:ext cx="4572000" cy="954088"/>
          </a:xfrm>
          <a:prstGeom prst="rect">
            <a:avLst/>
          </a:prstGeom>
        </p:spPr>
        <p:txBody>
          <a:bodyPr>
            <a:spAutoFit/>
          </a:bodyPr>
          <a:lstStyle/>
          <a:p>
            <a:pPr algn="ctr">
              <a:defRPr/>
            </a:pPr>
            <a:r>
              <a:rPr lang="es-ES" sz="2800" b="1" i="1" kern="0" dirty="0">
                <a:solidFill>
                  <a:srgbClr val="FF0000"/>
                </a:solidFill>
                <a:effectLst>
                  <a:outerShdw blurRad="38100" dist="38100" dir="2700000" algn="tl">
                    <a:srgbClr val="000000"/>
                  </a:outerShdw>
                </a:effectLst>
                <a:latin typeface="Century Gothic" panose="020B0502020202020204" pitchFamily="34" charset="0"/>
              </a:rPr>
              <a:t>Modelo Multidimensional del cerebro </a:t>
            </a:r>
            <a:endParaRPr lang="es-ES" kern="0" dirty="0">
              <a:solidFill>
                <a:srgbClr val="FF0000"/>
              </a:solidFill>
              <a:effectLst>
                <a:outerShdw blurRad="38100" dist="38100" dir="2700000" algn="tl">
                  <a:srgbClr val="000000"/>
                </a:outerShdw>
              </a:effectLst>
              <a:latin typeface="Century Gothic" panose="020B0502020202020204" pitchFamily="34" charset="0"/>
            </a:endParaRPr>
          </a:p>
        </p:txBody>
      </p:sp>
    </p:spTree>
    <p:extLst>
      <p:ext uri="{BB962C8B-B14F-4D97-AF65-F5344CB8AC3E}">
        <p14:creationId xmlns:p14="http://schemas.microsoft.com/office/powerpoint/2010/main" val="2838263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67000"/>
              </a:schemeClr>
            </a:gs>
            <a:gs pos="48000">
              <a:schemeClr val="accent5">
                <a:lumMod val="97000"/>
                <a:lumOff val="3000"/>
              </a:schemeClr>
            </a:gs>
            <a:gs pos="100000">
              <a:schemeClr val="accent5">
                <a:lumMod val="60000"/>
                <a:lumOff val="40000"/>
              </a:schemeClr>
            </a:gs>
          </a:gsLst>
          <a:lin ang="16200000" scaled="1"/>
        </a:gradFill>
        <a:effectLst/>
      </p:bgPr>
    </p:bg>
    <p:spTree>
      <p:nvGrpSpPr>
        <p:cNvPr id="1" name=""/>
        <p:cNvGrpSpPr/>
        <p:nvPr/>
      </p:nvGrpSpPr>
      <p:grpSpPr>
        <a:xfrm>
          <a:off x="0" y="0"/>
          <a:ext cx="0" cy="0"/>
          <a:chOff x="0" y="0"/>
          <a:chExt cx="0" cy="0"/>
        </a:xfrm>
      </p:grpSpPr>
      <p:pic>
        <p:nvPicPr>
          <p:cNvPr id="4" name="Picture 8" descr="image00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b="28889"/>
          <a:stretch>
            <a:fillRect/>
          </a:stretch>
        </p:blipFill>
        <p:spPr>
          <a:xfrm>
            <a:off x="1995694" y="224070"/>
            <a:ext cx="8422924" cy="6317193"/>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6822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67000"/>
              </a:schemeClr>
            </a:gs>
            <a:gs pos="48000">
              <a:schemeClr val="accent5">
                <a:lumMod val="97000"/>
                <a:lumOff val="3000"/>
              </a:schemeClr>
            </a:gs>
            <a:gs pos="100000">
              <a:schemeClr val="accent5">
                <a:lumMod val="60000"/>
                <a:lumOff val="40000"/>
              </a:schemeClr>
            </a:gs>
          </a:gsLst>
          <a:lin ang="16200000" scaled="1"/>
        </a:gradFill>
        <a:effectLst/>
      </p:bgPr>
    </p:bg>
    <p:spTree>
      <p:nvGrpSpPr>
        <p:cNvPr id="1" name=""/>
        <p:cNvGrpSpPr/>
        <p:nvPr/>
      </p:nvGrpSpPr>
      <p:grpSpPr>
        <a:xfrm>
          <a:off x="0" y="0"/>
          <a:ext cx="0" cy="0"/>
          <a:chOff x="0" y="0"/>
          <a:chExt cx="0" cy="0"/>
        </a:xfrm>
      </p:grpSpPr>
      <p:pic>
        <p:nvPicPr>
          <p:cNvPr id="26" name="Imagen 25"/>
          <p:cNvPicPr/>
          <p:nvPr/>
        </p:nvPicPr>
        <p:blipFill>
          <a:blip r:embed="rId2">
            <a:extLst>
              <a:ext uri="{28A0092B-C50C-407E-A947-70E740481C1C}">
                <a14:useLocalDpi xmlns:a14="http://schemas.microsoft.com/office/drawing/2010/main" val="0"/>
              </a:ext>
            </a:extLst>
          </a:blip>
          <a:stretch>
            <a:fillRect/>
          </a:stretch>
        </p:blipFill>
        <p:spPr>
          <a:xfrm>
            <a:off x="8771747" y="611247"/>
            <a:ext cx="2988994" cy="26101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Imagen 11"/>
          <p:cNvPicPr/>
          <p:nvPr/>
        </p:nvPicPr>
        <p:blipFill>
          <a:blip r:embed="rId3">
            <a:extLst>
              <a:ext uri="{28A0092B-C50C-407E-A947-70E740481C1C}">
                <a14:useLocalDpi xmlns:a14="http://schemas.microsoft.com/office/drawing/2010/main" val="0"/>
              </a:ext>
            </a:extLst>
          </a:blip>
          <a:stretch>
            <a:fillRect/>
          </a:stretch>
        </p:blipFill>
        <p:spPr>
          <a:xfrm>
            <a:off x="4594605" y="611247"/>
            <a:ext cx="3406391" cy="26101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Imagen 5"/>
          <p:cNvPicPr/>
          <p:nvPr/>
        </p:nvPicPr>
        <p:blipFill>
          <a:blip r:embed="rId4">
            <a:extLst>
              <a:ext uri="{28A0092B-C50C-407E-A947-70E740481C1C}">
                <a14:useLocalDpi xmlns:a14="http://schemas.microsoft.com/office/drawing/2010/main" val="0"/>
              </a:ext>
            </a:extLst>
          </a:blip>
          <a:stretch>
            <a:fillRect/>
          </a:stretch>
        </p:blipFill>
        <p:spPr>
          <a:xfrm>
            <a:off x="606151" y="611247"/>
            <a:ext cx="3217703" cy="26101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 name="Imagen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72932" y="3735964"/>
            <a:ext cx="4086225" cy="29051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1172713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67000"/>
              </a:schemeClr>
            </a:gs>
            <a:gs pos="48000">
              <a:schemeClr val="accent5">
                <a:lumMod val="97000"/>
                <a:lumOff val="3000"/>
              </a:schemeClr>
            </a:gs>
            <a:gs pos="100000">
              <a:schemeClr val="accent5">
                <a:lumMod val="60000"/>
                <a:lumOff val="40000"/>
              </a:schemeClr>
            </a:gs>
          </a:gsLst>
          <a:lin ang="16200000" scaled="1"/>
        </a:gradFill>
        <a:effectLst/>
      </p:bgPr>
    </p:bg>
    <p:spTree>
      <p:nvGrpSpPr>
        <p:cNvPr id="1" name=""/>
        <p:cNvGrpSpPr/>
        <p:nvPr/>
      </p:nvGrpSpPr>
      <p:grpSpPr>
        <a:xfrm>
          <a:off x="0" y="0"/>
          <a:ext cx="0" cy="0"/>
          <a:chOff x="0" y="0"/>
          <a:chExt cx="0" cy="0"/>
        </a:xfrm>
      </p:grpSpPr>
      <p:sp>
        <p:nvSpPr>
          <p:cNvPr id="2" name="CuadroTexto 1"/>
          <p:cNvSpPr txBox="1"/>
          <p:nvPr/>
        </p:nvSpPr>
        <p:spPr>
          <a:xfrm>
            <a:off x="2673928" y="651164"/>
            <a:ext cx="7703127" cy="369332"/>
          </a:xfrm>
          <a:prstGeom prst="rect">
            <a:avLst/>
          </a:prstGeom>
          <a:noFill/>
        </p:spPr>
        <p:txBody>
          <a:bodyPr wrap="square" rtlCol="0">
            <a:spAutoFit/>
          </a:bodyPr>
          <a:lstStyle/>
          <a:p>
            <a:r>
              <a:rPr lang="es-ES" b="1" dirty="0" smtClean="0">
                <a:solidFill>
                  <a:schemeClr val="bg1"/>
                </a:solidFill>
                <a:latin typeface="Century Gothic" panose="020B0502020202020204" pitchFamily="34" charset="0"/>
              </a:rPr>
              <a:t>CÓMO APLICAMOS LA NEUROCIENCIA AL MUNDO EMPRESARIAL</a:t>
            </a:r>
            <a:endParaRPr lang="es-ES" b="1" dirty="0">
              <a:solidFill>
                <a:schemeClr val="bg1"/>
              </a:solidFill>
              <a:latin typeface="Century Gothic" panose="020B0502020202020204" pitchFamily="34" charset="0"/>
            </a:endParaRPr>
          </a:p>
        </p:txBody>
      </p:sp>
      <p:sp>
        <p:nvSpPr>
          <p:cNvPr id="3" name="CuadroTexto 2"/>
          <p:cNvSpPr txBox="1"/>
          <p:nvPr/>
        </p:nvSpPr>
        <p:spPr>
          <a:xfrm>
            <a:off x="831273" y="1609783"/>
            <a:ext cx="5971308" cy="400110"/>
          </a:xfrm>
          <a:prstGeom prst="rect">
            <a:avLst/>
          </a:prstGeom>
          <a:noFill/>
        </p:spPr>
        <p:txBody>
          <a:bodyPr wrap="square" rtlCol="0">
            <a:spAutoFit/>
          </a:bodyPr>
          <a:lstStyle/>
          <a:p>
            <a:r>
              <a:rPr lang="es-ES" sz="2000" b="1" dirty="0" smtClean="0">
                <a:solidFill>
                  <a:srgbClr val="FF0000"/>
                </a:solidFill>
                <a:latin typeface="Century Gothic" panose="020B0502020202020204" pitchFamily="34" charset="0"/>
              </a:rPr>
              <a:t>AL MARKETING:    NEUROMARKETING</a:t>
            </a:r>
            <a:endParaRPr lang="es-ES" sz="2000" b="1" dirty="0">
              <a:solidFill>
                <a:srgbClr val="FF0000"/>
              </a:solidFill>
              <a:latin typeface="Century Gothic" panose="020B0502020202020204" pitchFamily="34" charset="0"/>
            </a:endParaRPr>
          </a:p>
        </p:txBody>
      </p:sp>
      <p:sp>
        <p:nvSpPr>
          <p:cNvPr id="8" name="CuadroTexto 7"/>
          <p:cNvSpPr txBox="1"/>
          <p:nvPr/>
        </p:nvSpPr>
        <p:spPr>
          <a:xfrm>
            <a:off x="831273" y="3539777"/>
            <a:ext cx="5971308" cy="369332"/>
          </a:xfrm>
          <a:prstGeom prst="rect">
            <a:avLst/>
          </a:prstGeom>
          <a:noFill/>
        </p:spPr>
        <p:txBody>
          <a:bodyPr wrap="square" rtlCol="0">
            <a:spAutoFit/>
          </a:bodyPr>
          <a:lstStyle/>
          <a:p>
            <a:r>
              <a:rPr lang="es-ES" b="1" dirty="0" smtClean="0">
                <a:solidFill>
                  <a:schemeClr val="bg1"/>
                </a:solidFill>
                <a:latin typeface="Century Gothic" panose="020B0502020202020204" pitchFamily="34" charset="0"/>
              </a:rPr>
              <a:t>A LA GESTIÓN: NEUROMANAGEMENT</a:t>
            </a:r>
            <a:endParaRPr lang="es-ES" b="1" dirty="0">
              <a:solidFill>
                <a:schemeClr val="bg1"/>
              </a:solidFill>
              <a:latin typeface="Century Gothic" panose="020B0502020202020204" pitchFamily="34" charset="0"/>
            </a:endParaRPr>
          </a:p>
        </p:txBody>
      </p:sp>
      <p:sp>
        <p:nvSpPr>
          <p:cNvPr id="9" name="CuadroTexto 8"/>
          <p:cNvSpPr txBox="1"/>
          <p:nvPr/>
        </p:nvSpPr>
        <p:spPr>
          <a:xfrm>
            <a:off x="831273" y="2350325"/>
            <a:ext cx="5971308" cy="400110"/>
          </a:xfrm>
          <a:prstGeom prst="rect">
            <a:avLst/>
          </a:prstGeom>
          <a:noFill/>
        </p:spPr>
        <p:txBody>
          <a:bodyPr wrap="square" rtlCol="0">
            <a:spAutoFit/>
          </a:bodyPr>
          <a:lstStyle/>
          <a:p>
            <a:r>
              <a:rPr lang="es-ES" sz="2000" b="1" dirty="0" smtClean="0">
                <a:solidFill>
                  <a:srgbClr val="FFFF00"/>
                </a:solidFill>
                <a:latin typeface="Century Gothic" panose="020B0502020202020204" pitchFamily="34" charset="0"/>
              </a:rPr>
              <a:t>AL LIDERAZGO: NEUROLIDERAZGO</a:t>
            </a:r>
            <a:endParaRPr lang="es-ES" sz="2000" b="1" dirty="0">
              <a:solidFill>
                <a:srgbClr val="FFFF00"/>
              </a:solidFill>
              <a:latin typeface="Century Gothic" panose="020B0502020202020204" pitchFamily="34" charset="0"/>
            </a:endParaRPr>
          </a:p>
        </p:txBody>
      </p:sp>
    </p:spTree>
    <p:extLst>
      <p:ext uri="{BB962C8B-B14F-4D97-AF65-F5344CB8AC3E}">
        <p14:creationId xmlns:p14="http://schemas.microsoft.com/office/powerpoint/2010/main" val="1359747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2472</TotalTime>
  <Words>750</Words>
  <Application>Microsoft Office PowerPoint</Application>
  <PresentationFormat>Personalizado</PresentationFormat>
  <Paragraphs>130</Paragraphs>
  <Slides>23</Slides>
  <Notes>0</Notes>
  <HiddenSlides>0</HiddenSlides>
  <MMClips>0</MMClips>
  <ScaleCrop>false</ScaleCrop>
  <HeadingPairs>
    <vt:vector size="4" baseType="variant">
      <vt:variant>
        <vt:lpstr>Tema</vt:lpstr>
      </vt:variant>
      <vt:variant>
        <vt:i4>1</vt:i4>
      </vt:variant>
      <vt:variant>
        <vt:lpstr>Títulos de diapositiva</vt:lpstr>
      </vt:variant>
      <vt:variant>
        <vt:i4>23</vt:i4>
      </vt:variant>
    </vt:vector>
  </HeadingPairs>
  <TitlesOfParts>
    <vt:vector size="24"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¿QUÉ ES EL NEUROLIDERAZGO?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José Javier González</dc:creator>
  <cp:lastModifiedBy>argarcia</cp:lastModifiedBy>
  <cp:revision>27</cp:revision>
  <dcterms:created xsi:type="dcterms:W3CDTF">2016-02-10T16:35:57Z</dcterms:created>
  <dcterms:modified xsi:type="dcterms:W3CDTF">2016-02-23T12:19:50Z</dcterms:modified>
</cp:coreProperties>
</file>