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61" r:id="rId3"/>
    <p:sldId id="262" r:id="rId4"/>
    <p:sldId id="260" r:id="rId5"/>
    <p:sldId id="265" r:id="rId6"/>
    <p:sldId id="264" r:id="rId7"/>
    <p:sldId id="266" r:id="rId8"/>
    <p:sldId id="267" r:id="rId9"/>
    <p:sldId id="268" r:id="rId10"/>
    <p:sldId id="270" r:id="rId11"/>
    <p:sldId id="272" r:id="rId12"/>
    <p:sldId id="269" r:id="rId13"/>
    <p:sldId id="274" r:id="rId14"/>
    <p:sldId id="273" r:id="rId15"/>
    <p:sldId id="275" r:id="rId16"/>
    <p:sldId id="279" r:id="rId17"/>
    <p:sldId id="281" r:id="rId18"/>
    <p:sldId id="280" r:id="rId19"/>
    <p:sldId id="282" r:id="rId20"/>
    <p:sldId id="292" r:id="rId21"/>
    <p:sldId id="284" r:id="rId22"/>
    <p:sldId id="283" r:id="rId23"/>
    <p:sldId id="285" r:id="rId24"/>
    <p:sldId id="287" r:id="rId25"/>
    <p:sldId id="286" r:id="rId26"/>
    <p:sldId id="289" r:id="rId27"/>
    <p:sldId id="291" r:id="rId28"/>
    <p:sldId id="288" r:id="rId29"/>
    <p:sldId id="29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rique Buenaventura" initials="EB" lastIdx="3" clrIdx="0">
    <p:extLst>
      <p:ext uri="{19B8F6BF-5375-455C-9EA6-DF929625EA0E}">
        <p15:presenceInfo xmlns:p15="http://schemas.microsoft.com/office/powerpoint/2012/main" userId="S::ebuenaventura@edicomgroup.com::47fc2107-e1e5-481b-ac99-3a17114a25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F9F"/>
    <a:srgbClr val="54585C"/>
    <a:srgbClr val="A6C5E8"/>
    <a:srgbClr val="F0F0F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3" autoAdjust="0"/>
    <p:restoredTop sz="68508" autoAdjust="0"/>
  </p:normalViewPr>
  <p:slideViewPr>
    <p:cSldViewPr snapToGrid="0">
      <p:cViewPr varScale="1">
        <p:scale>
          <a:sx n="78" d="100"/>
          <a:sy n="78" d="100"/>
        </p:scale>
        <p:origin x="122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6T16:10:16.084" idx="2">
    <p:pos x="10" y="10"/>
    <p:text>Esta es la plantilla Separata. Si la imagen que se emplea ocupa todo el slide deberá insertarse como imagen de fondo en la plantilla a través del patrón de diapositivas. En este caso empleamos la separata para anunciar el contenido que viene a continuación (recursos para la creación de diagramas)</p:text>
    <p:extLst>
      <p:ext uri="{C676402C-5697-4E1C-873F-D02D1690AC5C}">
        <p15:threadingInfo xmlns:p15="http://schemas.microsoft.com/office/powerpoint/2012/main" timeZoneBias="-1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1:22:45.5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1,'2692'0,"-2472"18,603-19,-778 4,0 1,51 12,-44-7,57 4,-34-4,20 0,71-11,237 3,713 10,-677-13,537 2,-967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1:28:23.0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43,'112'-1,"117"3,-58 24,-71-9,-14 2,-62-12,1-1,0-2,28 2,134-7,52 2,-148 7,108 5,2033-14,-2184-1,93-18,-88 11,63-3,-92 10,1-1,44-13,-43 9,0 2,29-3,153-19,-92 10,-69 11,-1-1,68-1,1174 9,-1127 10,-4 0,458-12,-586 2,0 2,0 2,30 8,-29-6,1-1,56 3,649-9,-312-2,-374 5,1 2,83 20,-85-15,0-1,97 4,2916-17,-1595 7,1095-3,-2544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1:28:27.8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1 234,'1'-2,"0"1,1-1,-1 1,1 0,0 0,-1-1,1 1,0 0,0 1,0-1,0 0,0 0,0 1,-1-1,1 1,1 0,-1-1,0 1,3 1,3-3,134-19,1 6,211 5,1551 10,-1846-3,1-3,72-17,-64 10,82-4,-120 13,0 0,0-2,44-14,39-8,-70 23,59 1,24-3,0-3,178 9,-129 4,1039-3,-1071-11,-2 0,648 12,-749 1,-1 3,75 16,-54-8,-23-5,1-2,0-1,39-1,-59-3,1 1,29 6,3 1,8 0,-19-3,64 2,-86-9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4:40.7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0 177,'3318'0,"-3290"2,-1 1,51 13,-18-4,56 2,1-5,169-10,-116-1,4363 2,-4503 2,0 1,0 2,45 12,-46-9,0-2,1-1,52 3,144 5,-104-6,127-7,-87-3,1443 3,-1552-3,-1-2,77-19,-29 5,139-40,-149 40,145-52,0 0,-194 62,1 1,0 2,77-1,-88 10,-1 1,0 1,0 2,0 1,31 13,74 18,-14-10,-75-16,0-2,1-3,49 4,-65-9,58 12,-60-9,0-1,43 2,647-8,-702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4:47.1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36,'272'9,"312"50,-496-42,-70-12,0 0,-1-2,1 0,1-1,-1-1,0-1,35-4,199-47,-197 42,91-5,21-2,-90 3,-17 1,0 3,103-2,1556 14,-879-6,2437 3,-3254 2,0 0,0 2,31 9,-19-5,-20-5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4:53.4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20,'701'0,"-641"3,71 12,-69-7,68 2,1086-11,-884-18,3061 20,-3338-3,75-14,-73 8,65-2,1109 11,-1216-1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4:57.3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18,'1167'0,"-816"-18,607 19,-728 17,-197-16,0 1,-1 2,37 11,-34-8,1-1,45 3,-24-8,-20-2,0 2,0 2,48 10,-47-6,0-2,72 1,-19-2,436 4,-307-12,-162 4,1 0,-1-3,61-9,67-10,38-14,-206 33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1,'2692'0,"-2472"18,603-19,-778 4,0 1,51 12,-44-7,57 4,-34-4,20 0,71-11,237 3,713 10,-677-13,537 2,-967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0,'6'4,"0"0,0-1,1 0,0-1,-1 0,1 0,0 0,0-1,0 0,0 0,10 0,17 3,1 4,-1-2,1-1,55 1,87 11,-133-17,0 2,84 16,28 3,-9-2,-82-11,0-3,128-6,-69-1,-50 3,85 11,-47 2,200 36,-293-46,1-1,36 0,-39-3,-1 1,1 1,-1 0,31 8,-12 0,1-1,1-3,43 3,15 3,-9 1,169 3,-34-14,152-5,-320-3,0-3,82-24,-56 13,-26 4,-39 11,-1 0,1 2,0 0,27-3,491 4,-259 4,1965-2,-2211-1,-1-3,0 0,0-1,28-10,31-6,109-28,-162 44,-1 1,1 2,0 0,50 6,2-1,1270-4,-1103 20,-232-18,1 2,-1 0,28 8,-26-6,0-1,36 4,34 0,142 32,-201-34,28 3,0-3,1-3,64-5,-70 0,-1 1,1 4,-1 1,66 15,-78-12,1-1,0-3,0-1,58-5,-4 0,2338 3,-2223-18,-140 14,-1-3,82-18,-95 15,-2 3,0 3,99 6,-45 1,-73-3,19 1,1-3,0-2,67-13,1 0,-89 14,70-15,-60 8,-1 2,92-6,95 15,-92 1,21-2,-142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38,'118'0,"30"-2,231 27,-354-21,100 15,200 6,-138-23,157-5,-250-5,53-1,759 9,-720-9,13 0,-156 8,83-16,18 0,51 15,91-6,-63-2,-18 2,291-1,-295 11,715-2,-873 3,0 1,69 16,-71-11,1-2,81 3,345-10,-449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35,'166'-11,"-101"4,-5 1,89-5,-113 12,29-2,0 4,110 17,-117-9,1-2,116 2,1036-12,-924 19,921-18,-1072 9,8 0,-40-9,-89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1:25:00.8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0,'6'4,"0"0,0-1,1 0,0-1,-1 0,1 0,0 0,0-1,0 0,0 0,10 0,17 3,1 4,-1-2,1-1,55 1,87 11,-133-17,0 2,84 16,28 3,-9-2,-82-11,0-3,128-6,-69-1,-50 3,85 11,-47 2,200 36,-293-46,1-1,36 0,-39-3,-1 1,1 1,-1 0,31 8,-12 0,1-1,1-3,43 3,15 3,-9 1,169 3,-34-14,152-5,-320-3,0-3,82-24,-56 13,-26 4,-39 11,-1 0,1 2,0 0,27-3,491 4,-259 4,1965-2,-2211-1,-1-3,0 0,0-1,28-10,31-6,109-28,-162 44,-1 1,1 2,0 0,50 6,2-1,1270-4,-1103 20,-232-18,1 2,-1 0,28 8,-26-6,0-1,36 4,34 0,142 32,-201-34,28 3,0-3,1-3,64-5,-70 0,-1 1,1 4,-1 1,66 15,-78-12,1-1,0-3,0-1,58-5,-4 0,2338 3,-2223-18,-140 14,-1-3,82-18,-95 15,-2 3,0 3,99 6,-45 1,-73-3,19 1,1-3,0-2,67-13,1 0,-89 14,70-15,-60 8,-1 2,92-6,95 15,-92 1,21-2,-142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1,'601'0,"-442"19,18-2,-166-16,0 0,1 1,-1 0,0 1,14 6,-14-5,1-1,0 0,0 0,21 2,93 3,41 0,1622-9,-916 2,-853 0,1 1,-1 1,30 8,-28-5,1-1,33 2,516-4,-285-6,-162 3,-105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0 109,'1536'0,"-1360"-18,1402 18,-1309-17,1744 17,-1991-1,-1-1,1-2,29-7,-30 6,0 0,1 1,31 0,-35 4,344-13,-177-5,-112 12,136 6,-86 2,1466-2,-1549 3,-1 1,71 16,-69-11,1-1,54 2,-61-8,65 14,16 2,20-2,-81-8,86 2,-126-10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44,'238'-11,"15"1,-149 12,149-4,-176-8,-42 4,52 0,688 7,-750 0,47 9,-47-6,47 3,-39-5,-1 2,0 1,53 16,-53-12,1-2,-1-1,54 4,-36-7,0 2,75 18,21 4,-75-22,96-5,-70-1,-71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1,'55'3,"-1"2,70 16,-13-1,-66-13,40 6,147 3,1260-18,-787 4,-687-2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2,'41'-1,"30"1,119 14,-79-3,-69-8,79 15,-86-11,1-2,52 1,-44-4,48 9,-18 1,1-3,113-1,777-8,-942 2,0 0,-1 1,40 12,-39-9,-1-1,1-1,42 3,4109-8,-3993-13,-109 7,11-3,129-32,-196 38,21-6,0 1,45-3,69-7,-81 9,108-2,943 13,-1084 0,44 9,-43-5,47 1,52-7,345 14,2-3,-295-12,3808 2,-3848-11,6 0,-124 10,48-8,-49 4,49-1,599 7,-660-1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43,'112'-1,"117"3,-58 24,-71-9,-14 2,-62-12,1-1,0-2,28 2,134-7,52 2,-148 7,108 5,2033-14,-2184-1,93-18,-88 11,63-3,-92 10,1-1,44-13,-43 9,0 2,29-3,153-19,-92 10,-69 11,-1-1,68-1,1174 9,-1127 10,-4 0,458-12,-586 2,0 2,0 2,30 8,-29-6,1-1,56 3,649-9,-312-2,-374 5,1 2,83 20,-85-15,0-1,97 4,2916-17,-1595 7,1095-3,-2544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1 234,'1'-2,"0"1,1-1,-1 1,1 0,0 0,-1-1,1 1,0 0,0 1,0-1,0 0,0 0,0 1,-1-1,1 1,1 0,-1-1,0 1,3 1,3-3,134-19,1 6,211 5,1551 10,-1846-3,1-3,72-17,-64 10,82-4,-120 13,0 0,0-2,44-14,39-8,-70 23,59 1,24-3,0-3,178 9,-129 4,1039-3,-1071-11,-2 0,648 12,-749 1,-1 3,75 16,-54-8,-23-5,1-2,0-1,39-1,-59-3,1 1,29 6,3 1,8 0,-19-3,64 2,-86-9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0 177,'3318'0,"-3290"2,-1 1,51 13,-18-4,56 2,1-5,169-10,-116-1,4363 2,-4503 2,0 1,0 2,45 12,-46-9,0-2,1-1,52 3,144 5,-104-6,127-7,-87-3,1443 3,-1552-3,-1-2,77-19,-29 5,139-40,-149 40,145-52,0 0,-194 62,1 1,0 2,77-1,-88 10,-1 1,0 1,0 2,0 1,31 13,74 18,-14-10,-75-16,0-2,1-3,49 4,-65-9,58 12,-60-9,0-1,43 2,647-8,-702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36,'272'9,"312"50,-496-42,-70-12,0 0,-1-2,1 0,1-1,-1-1,0-1,35-4,199-47,-197 42,91-5,21-2,-90 3,-17 1,0 3,103-2,1556 14,-879-6,2437 3,-3254 2,0 0,0 2,31 9,-19-5,-20-5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20,'701'0,"-641"3,71 12,-69-7,68 2,1086-11,-884-18,3061 20,-3338-3,75-14,-73 8,65-2,1109 11,-1216-1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1:25:05.9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38,'118'0,"30"-2,231 27,-354-21,100 15,200 6,-138-23,157-5,-250-5,53-1,759 9,-720-9,13 0,-156 8,83-16,18 0,51 15,91-6,-63-2,-18 2,291-1,-295 11,715-2,-873 3,0 1,69 16,-71-11,1-2,81 3,345-10,-449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2:56:31.7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18,'1167'0,"-816"-18,607 19,-728 17,-197-16,0 1,-1 2,37 11,-34-8,1-1,45 3,-24-8,-20-2,0 2,0 2,48 10,-47-6,0-2,72 1,-19-2,436 4,-307-12,-162 4,1 0,-1-3,61-9,67-10,38-14,-206 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1:26:31.9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35,'166'-11,"-101"4,-5 1,89-5,-113 12,29-2,0 4,110 17,-117-9,1-2,116 2,1036-12,-924 19,921-18,-1072 9,8 0,-40-9,-89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1:26:48.1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1,'601'0,"-442"19,18-2,-166-16,0 0,1 1,-1 0,0 1,14 6,-14-5,1-1,0 0,0 0,21 2,93 3,41 0,1622-9,-916 2,-853 0,1 1,-1 1,30 8,-28-5,1-1,33 2,516-4,-285-6,-162 3,-105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1:27:11.7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0 109,'1536'0,"-1360"-18,1402 18,-1309-17,1744 17,-1991-1,-1-1,1-2,29-7,-30 6,0 0,1 1,31 0,-35 4,344-13,-177-5,-112 12,136 6,-86 2,1466-2,-1549 3,-1 1,71 16,-69-11,1-1,54 2,-61-8,65 14,16 2,20-2,-81-8,86 2,-126-10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1:27:37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44,'238'-11,"15"1,-149 12,149-4,-176-8,-42 4,52 0,688 7,-750 0,47 9,-47-6,47 3,-39-5,-1 2,0 1,53 16,-53-12,1-2,-1-1,54 4,-36-7,0 2,75 18,21 4,-75-22,96-5,-70-1,-71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1:27:42.1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1,'55'3,"-1"2,70 16,-13-1,-66-13,40 6,147 3,1260-18,-787 4,-687-2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6T21:28:12.5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2,'41'-1,"30"1,119 14,-79-3,-69-8,79 15,-86-11,1-2,52 1,-44-4,48 9,-18 1,1-3,113-1,777-8,-942 2,0 0,-1 1,40 12,-39-9,-1-1,1-1,42 3,4109-8,-3993-13,-109 7,11-3,129-32,-196 38,21-6,0 1,45-3,69-7,-81 9,108-2,943 13,-1084 0,44 9,-43-5,47 1,52-7,345 14,2-3,-295-12,3808 2,-3848-11,6 0,-124 10,48-8,-49 4,49-1,599 7,-660-1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8784C-5CAB-4E74-AE4C-C5763ECB3623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B373F-E1E1-4A90-87E0-D08ED970F9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60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Breve introducción de </a:t>
            </a:r>
            <a:r>
              <a:rPr lang="es-ES" dirty="0" err="1"/>
              <a:t>Edicom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2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5800" y="4389533"/>
            <a:ext cx="5486400" cy="3600450"/>
          </a:xfrm>
        </p:spPr>
        <p:txBody>
          <a:bodyPr/>
          <a:lstStyle/>
          <a:p>
            <a:r>
              <a:rPr lang="es-ES" dirty="0"/>
              <a:t>Al llegar a firma electrónica, hacer una reflexión sobre la firma avanzada y XADES, como elementos de corte técnico que si alguien tiene interés, podemos darle más datos al final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250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Opción gratuita para emitir factura a la AAPP</a:t>
            </a:r>
          </a:p>
          <a:p>
            <a:endParaRPr lang="es-ES" dirty="0"/>
          </a:p>
          <a:p>
            <a:r>
              <a:rPr lang="es-ES" dirty="0"/>
              <a:t>Beneficios (sólo uno)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Es gratis</a:t>
            </a:r>
          </a:p>
          <a:p>
            <a:endParaRPr lang="es-ES" dirty="0"/>
          </a:p>
          <a:p>
            <a:r>
              <a:rPr lang="es-ES" dirty="0"/>
              <a:t>Inconvenientes: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La factura la generas 2 veces. Una en tu sistema de gestión para llevar tu contabilidad y tu gestión de cartera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Otra en el programa del ministerio para el envío.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Es un proceso manual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La interfaz es poco usable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Y además, como aparece en la web, el soporte es inexistente.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405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Una opción es contar con soluciones de mercado que automaticen todo el proceso. </a:t>
            </a:r>
          </a:p>
          <a:p>
            <a:endParaRPr lang="es-ES" dirty="0"/>
          </a:p>
          <a:p>
            <a:r>
              <a:rPr lang="es-ES" dirty="0"/>
              <a:t>Explicar rápido el diagrama insistiendo en que aquí: </a:t>
            </a:r>
          </a:p>
          <a:p>
            <a:endParaRPr lang="es-ES" dirty="0"/>
          </a:p>
          <a:p>
            <a:r>
              <a:rPr lang="es-ES" dirty="0"/>
              <a:t>Ventajas (aquí son muchas)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La factura se genera una vez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Automáticamente se </a:t>
            </a:r>
            <a:r>
              <a:rPr lang="es-ES" dirty="0" err="1"/>
              <a:t>transformato</a:t>
            </a:r>
            <a:r>
              <a:rPr lang="es-ES" dirty="0"/>
              <a:t> al formato </a:t>
            </a:r>
            <a:r>
              <a:rPr lang="es-ES" dirty="0" err="1"/>
              <a:t>FACTURAe</a:t>
            </a:r>
            <a:r>
              <a:rPr lang="es-ES" dirty="0"/>
              <a:t> y se envía a la administración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Los acuses de respuesta de las administraciones, llegan pudiéndose integrar en el sistema de gestión, o al menos, monitorizarlos mediante interfaces específicas para saber si te han aceptado las facturas, si ya las han tramitado para pagártelas…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Además, incluye servicios específicos de almacenamiento de la factura original junto a los acuses en un servicio auditado que da valor probatorio a los registros almacenados.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dirty="0" err="1"/>
              <a:t>Inconvenites</a:t>
            </a:r>
            <a:r>
              <a:rPr lang="es-ES" dirty="0"/>
              <a:t> (sólo uno)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Cuesta dinero. La inversión estará justificada para aquellas empresas que tengan un volumen relevante de facturas hacia la administración pública, o que bien ya tengan una solución de F.E. privada y con pequeños ajustes puedan también integrar la conectividad con sus clientes públicos.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577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Vamos a pararnos en la parte de la integridad (</a:t>
            </a:r>
            <a:r>
              <a:rPr lang="es-ES" dirty="0" err="1"/>
              <a:t>slide</a:t>
            </a:r>
            <a:r>
              <a:rPr lang="es-ES" dirty="0"/>
              <a:t> siguiente)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819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Destacar la firma electrónica como medio para asegurar la integridad y autenticidad del documento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612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983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Destacar el concepto de autenticidad en ambos párrafos. </a:t>
            </a:r>
          </a:p>
          <a:p>
            <a:endParaRPr lang="es-ES" dirty="0"/>
          </a:p>
          <a:p>
            <a:r>
              <a:rPr lang="es-ES" dirty="0"/>
              <a:t>La firma manuscrita, no contempla la idea de integridad. </a:t>
            </a:r>
          </a:p>
          <a:p>
            <a:endParaRPr lang="es-ES" dirty="0"/>
          </a:p>
          <a:p>
            <a:r>
              <a:rPr lang="es-ES" dirty="0"/>
              <a:t>Sólo la firma electrónica puede realmente dar garantías de autenticidad e integridad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696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560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Sistema de clave pública o “criptografía asimétrica”. </a:t>
            </a:r>
          </a:p>
          <a:p>
            <a:endParaRPr lang="es-ES" dirty="0"/>
          </a:p>
          <a:p>
            <a:r>
              <a:rPr lang="es-ES" dirty="0"/>
              <a:t>La función del certificado es encriptar datos. </a:t>
            </a:r>
          </a:p>
          <a:p>
            <a:endParaRPr lang="es-ES" dirty="0"/>
          </a:p>
          <a:p>
            <a:r>
              <a:rPr lang="es-ES" dirty="0"/>
              <a:t>Los datos encriptados por una de las claves, sólo pueden ser desencriptados por la otra.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879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Volvemos a nuestro </a:t>
            </a:r>
            <a:r>
              <a:rPr lang="es-ES" dirty="0" err="1"/>
              <a:t>slide</a:t>
            </a:r>
            <a:r>
              <a:rPr lang="es-ES" dirty="0"/>
              <a:t> sobre la legislación española sobre F.E. entre empresas.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91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121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Y nos vamos a parar ahora en estas dos características: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Obligatoriedad (no lo 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Consentimiento del receptor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Pues resulta que recientemente se ha publicado el anteproyecto de ley […]. Plan de resiliencia para superar los estragos de la pandemia y, de paso, optar a los fondos europeos de reconstrucción.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Facilitar la creación de nuevas empresas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Dinamizar el crecimiento de PYMES para hacerlas más competitivas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Vamos a leer algunas cosas (primero leer, luego interpretar)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Al llegar a plazos, transmitir calma porque la cosa, puede que vaya para largo, sobre todo en las empresas que facturan menos de 8M€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97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8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45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Europa tenemos directivas a las que se deben supeditar las leyes de los países de la unión.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Europa, que sólo piensa en el bien de sus ciudadanos, legisla para conseguir objetivos elevados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595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Aceptación y legibilidad rápido</a:t>
            </a:r>
          </a:p>
          <a:p>
            <a:endParaRPr lang="es-ES" dirty="0"/>
          </a:p>
          <a:p>
            <a:r>
              <a:rPr lang="es-ES" dirty="0"/>
              <a:t>Autenticidad, explicas</a:t>
            </a:r>
          </a:p>
          <a:p>
            <a:r>
              <a:rPr lang="es-ES" dirty="0"/>
              <a:t>Integridad explicas</a:t>
            </a:r>
          </a:p>
          <a:p>
            <a:endParaRPr lang="es-ES" dirty="0"/>
          </a:p>
          <a:p>
            <a:r>
              <a:rPr lang="es-ES" dirty="0"/>
              <a:t>Autenticidad + Integridad </a:t>
            </a:r>
            <a:r>
              <a:rPr lang="es-ES" dirty="0">
                <a:sym typeface="Wingdings" panose="05000000000000000000" pitchFamily="2" charset="2"/>
              </a:rPr>
              <a:t> Explicas</a:t>
            </a:r>
          </a:p>
          <a:p>
            <a:endParaRPr lang="es-ES" dirty="0">
              <a:sym typeface="Wingdings" panose="05000000000000000000" pitchFamily="2" charset="2"/>
            </a:endParaRPr>
          </a:p>
          <a:p>
            <a:r>
              <a:rPr lang="es-ES" dirty="0">
                <a:sym typeface="Wingdings" panose="05000000000000000000" pitchFamily="2" charset="2"/>
              </a:rPr>
              <a:t>Almacenamiento rápido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29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los objetivos, destaca la contratación transfronteriza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105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896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73F-E1E1-4A90-87E0-D08ED970F92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7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Hombre sentado en un escritorio&#10;&#10;Descripción generada automáticamente">
            <a:extLst>
              <a:ext uri="{FF2B5EF4-FFF2-40B4-BE49-F238E27FC236}">
                <a16:creationId xmlns:a16="http://schemas.microsoft.com/office/drawing/2014/main" id="{470ACA57-233E-438A-AE24-55FD0889C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" y="0"/>
            <a:ext cx="12191573" cy="6858000"/>
          </a:xfrm>
          <a:prstGeom prst="rect">
            <a:avLst/>
          </a:prstGeom>
        </p:spPr>
      </p:pic>
      <p:sp>
        <p:nvSpPr>
          <p:cNvPr id="8" name="33 Rectángulo redondeado">
            <a:extLst>
              <a:ext uri="{FF2B5EF4-FFF2-40B4-BE49-F238E27FC236}">
                <a16:creationId xmlns:a16="http://schemas.microsoft.com/office/drawing/2014/main" id="{B8281704-4D66-4D5D-A1C2-CBB96942FA28}"/>
              </a:ext>
            </a:extLst>
          </p:cNvPr>
          <p:cNvSpPr/>
          <p:nvPr userDrawn="1"/>
        </p:nvSpPr>
        <p:spPr>
          <a:xfrm rot="5400000">
            <a:off x="8032092" y="-537972"/>
            <a:ext cx="2476452" cy="3552395"/>
          </a:xfrm>
          <a:prstGeom prst="roundRect">
            <a:avLst>
              <a:gd name="adj" fmla="val 0"/>
            </a:avLst>
          </a:prstGeom>
          <a:solidFill>
            <a:srgbClr val="08486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sp>
        <p:nvSpPr>
          <p:cNvPr id="9" name="33 Rectángulo redondeado">
            <a:extLst>
              <a:ext uri="{FF2B5EF4-FFF2-40B4-BE49-F238E27FC236}">
                <a16:creationId xmlns:a16="http://schemas.microsoft.com/office/drawing/2014/main" id="{8F8C1B3A-4ACE-49D4-88ED-07A59B358344}"/>
              </a:ext>
            </a:extLst>
          </p:cNvPr>
          <p:cNvSpPr/>
          <p:nvPr userDrawn="1"/>
        </p:nvSpPr>
        <p:spPr>
          <a:xfrm rot="5400000">
            <a:off x="8592133" y="4405392"/>
            <a:ext cx="1356367" cy="3552395"/>
          </a:xfrm>
          <a:prstGeom prst="roundRect">
            <a:avLst>
              <a:gd name="adj" fmla="val 0"/>
            </a:avLst>
          </a:prstGeom>
          <a:solidFill>
            <a:srgbClr val="08486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37194B5-B217-459E-8315-71B9772563A0}"/>
              </a:ext>
            </a:extLst>
          </p:cNvPr>
          <p:cNvCxnSpPr>
            <a:cxnSpLocks/>
          </p:cNvCxnSpPr>
          <p:nvPr userDrawn="1"/>
        </p:nvCxnSpPr>
        <p:spPr>
          <a:xfrm>
            <a:off x="8065620" y="1443859"/>
            <a:ext cx="2356138" cy="0"/>
          </a:xfrm>
          <a:prstGeom prst="line">
            <a:avLst/>
          </a:prstGeom>
          <a:ln w="12700">
            <a:solidFill>
              <a:srgbClr val="49A7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8DD1E3E4-6B32-47CD-ABD6-CBFD6EDFA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7642" y="5988936"/>
            <a:ext cx="1745349" cy="385307"/>
          </a:xfrm>
          <a:prstGeom prst="rect">
            <a:avLst/>
          </a:prstGeom>
        </p:spPr>
      </p:pic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5EFC5886-E6E5-48AA-B1E8-A1D64D5C99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67195" y="728880"/>
            <a:ext cx="2784310" cy="612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66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C0D4D8DF-4EE0-415C-83DE-0CBBF6A2D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7012" y="1593779"/>
            <a:ext cx="2784310" cy="9499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5462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erca, paraguas, cama, parado&#10;&#10;Descripción generada automáticamente">
            <a:extLst>
              <a:ext uri="{FF2B5EF4-FFF2-40B4-BE49-F238E27FC236}">
                <a16:creationId xmlns:a16="http://schemas.microsoft.com/office/drawing/2014/main" id="{BC90A772-0ABF-4EC6-A077-63881AB80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33 Rectángulo redondeado">
            <a:extLst>
              <a:ext uri="{FF2B5EF4-FFF2-40B4-BE49-F238E27FC236}">
                <a16:creationId xmlns:a16="http://schemas.microsoft.com/office/drawing/2014/main" id="{579F9CF0-D247-4F47-9BE3-8E5D60672F25}"/>
              </a:ext>
            </a:extLst>
          </p:cNvPr>
          <p:cNvSpPr/>
          <p:nvPr userDrawn="1"/>
        </p:nvSpPr>
        <p:spPr>
          <a:xfrm rot="5400000">
            <a:off x="8032092" y="-537972"/>
            <a:ext cx="2476452" cy="3552395"/>
          </a:xfrm>
          <a:prstGeom prst="roundRect">
            <a:avLst>
              <a:gd name="adj" fmla="val 0"/>
            </a:avLst>
          </a:prstGeom>
          <a:solidFill>
            <a:srgbClr val="08486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A6A5952-533B-477C-9294-380FEF0DACD3}"/>
              </a:ext>
            </a:extLst>
          </p:cNvPr>
          <p:cNvCxnSpPr>
            <a:cxnSpLocks/>
          </p:cNvCxnSpPr>
          <p:nvPr userDrawn="1"/>
        </p:nvCxnSpPr>
        <p:spPr>
          <a:xfrm>
            <a:off x="8065620" y="1897055"/>
            <a:ext cx="2356138" cy="0"/>
          </a:xfrm>
          <a:prstGeom prst="line">
            <a:avLst/>
          </a:prstGeom>
          <a:ln w="12700">
            <a:solidFill>
              <a:srgbClr val="49A7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26">
            <a:extLst>
              <a:ext uri="{FF2B5EF4-FFF2-40B4-BE49-F238E27FC236}">
                <a16:creationId xmlns:a16="http://schemas.microsoft.com/office/drawing/2014/main" id="{F2B2A8A8-B59D-42F3-9822-722B99166E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7012" y="1310617"/>
            <a:ext cx="2784310" cy="5387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SEPARATA</a:t>
            </a:r>
          </a:p>
        </p:txBody>
      </p:sp>
    </p:spTree>
    <p:extLst>
      <p:ext uri="{BB962C8B-B14F-4D97-AF65-F5344CB8AC3E}">
        <p14:creationId xmlns:p14="http://schemas.microsoft.com/office/powerpoint/2010/main" val="36884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90A772-0ABF-4EC6-A077-63881AB80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33 Rectángulo redondeado">
            <a:extLst>
              <a:ext uri="{FF2B5EF4-FFF2-40B4-BE49-F238E27FC236}">
                <a16:creationId xmlns:a16="http://schemas.microsoft.com/office/drawing/2014/main" id="{579F9CF0-D247-4F47-9BE3-8E5D60672F25}"/>
              </a:ext>
            </a:extLst>
          </p:cNvPr>
          <p:cNvSpPr/>
          <p:nvPr userDrawn="1"/>
        </p:nvSpPr>
        <p:spPr>
          <a:xfrm rot="5400000">
            <a:off x="8032092" y="-537972"/>
            <a:ext cx="2476452" cy="3552395"/>
          </a:xfrm>
          <a:prstGeom prst="roundRect">
            <a:avLst>
              <a:gd name="adj" fmla="val 0"/>
            </a:avLst>
          </a:prstGeom>
          <a:solidFill>
            <a:srgbClr val="08486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A6A5952-533B-477C-9294-380FEF0DACD3}"/>
              </a:ext>
            </a:extLst>
          </p:cNvPr>
          <p:cNvCxnSpPr>
            <a:cxnSpLocks/>
          </p:cNvCxnSpPr>
          <p:nvPr userDrawn="1"/>
        </p:nvCxnSpPr>
        <p:spPr>
          <a:xfrm>
            <a:off x="8065620" y="1897055"/>
            <a:ext cx="2356138" cy="0"/>
          </a:xfrm>
          <a:prstGeom prst="line">
            <a:avLst/>
          </a:prstGeom>
          <a:ln w="12700">
            <a:solidFill>
              <a:srgbClr val="49A7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26">
            <a:extLst>
              <a:ext uri="{FF2B5EF4-FFF2-40B4-BE49-F238E27FC236}">
                <a16:creationId xmlns:a16="http://schemas.microsoft.com/office/drawing/2014/main" id="{F2B2A8A8-B59D-42F3-9822-722B99166E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7012" y="1310617"/>
            <a:ext cx="2784310" cy="5387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SEPARATA</a:t>
            </a:r>
          </a:p>
        </p:txBody>
      </p:sp>
    </p:spTree>
    <p:extLst>
      <p:ext uri="{BB962C8B-B14F-4D97-AF65-F5344CB8AC3E}">
        <p14:creationId xmlns:p14="http://schemas.microsoft.com/office/powerpoint/2010/main" val="35955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90A772-0ABF-4EC6-A077-63881AB80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33 Rectángulo redondeado">
            <a:extLst>
              <a:ext uri="{FF2B5EF4-FFF2-40B4-BE49-F238E27FC236}">
                <a16:creationId xmlns:a16="http://schemas.microsoft.com/office/drawing/2014/main" id="{579F9CF0-D247-4F47-9BE3-8E5D60672F25}"/>
              </a:ext>
            </a:extLst>
          </p:cNvPr>
          <p:cNvSpPr/>
          <p:nvPr userDrawn="1"/>
        </p:nvSpPr>
        <p:spPr>
          <a:xfrm rot="5400000">
            <a:off x="8032092" y="-537972"/>
            <a:ext cx="2476452" cy="3552395"/>
          </a:xfrm>
          <a:prstGeom prst="roundRect">
            <a:avLst>
              <a:gd name="adj" fmla="val 0"/>
            </a:avLst>
          </a:prstGeom>
          <a:solidFill>
            <a:srgbClr val="08486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A6A5952-533B-477C-9294-380FEF0DACD3}"/>
              </a:ext>
            </a:extLst>
          </p:cNvPr>
          <p:cNvCxnSpPr>
            <a:cxnSpLocks/>
          </p:cNvCxnSpPr>
          <p:nvPr userDrawn="1"/>
        </p:nvCxnSpPr>
        <p:spPr>
          <a:xfrm>
            <a:off x="8065620" y="1897055"/>
            <a:ext cx="2356138" cy="0"/>
          </a:xfrm>
          <a:prstGeom prst="line">
            <a:avLst/>
          </a:prstGeom>
          <a:ln w="12700">
            <a:solidFill>
              <a:srgbClr val="49A7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26">
            <a:extLst>
              <a:ext uri="{FF2B5EF4-FFF2-40B4-BE49-F238E27FC236}">
                <a16:creationId xmlns:a16="http://schemas.microsoft.com/office/drawing/2014/main" id="{F2B2A8A8-B59D-42F3-9822-722B99166E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7012" y="1310617"/>
            <a:ext cx="2784310" cy="5387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SEPARATA</a:t>
            </a:r>
          </a:p>
        </p:txBody>
      </p:sp>
    </p:spTree>
    <p:extLst>
      <p:ext uri="{BB962C8B-B14F-4D97-AF65-F5344CB8AC3E}">
        <p14:creationId xmlns:p14="http://schemas.microsoft.com/office/powerpoint/2010/main" val="33633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16F496B-FF89-4E2B-A4A1-1506FAD4E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209" y="166919"/>
            <a:ext cx="1128889" cy="2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6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1.svg"/><Relationship Id="rId3" Type="http://schemas.openxmlformats.org/officeDocument/2006/relationships/image" Target="../media/image27.jpeg"/><Relationship Id="rId7" Type="http://schemas.openxmlformats.org/officeDocument/2006/relationships/image" Target="../media/image20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16.svg"/><Relationship Id="rId5" Type="http://schemas.openxmlformats.org/officeDocument/2006/relationships/image" Target="../media/image29.emf"/><Relationship Id="rId10" Type="http://schemas.openxmlformats.org/officeDocument/2006/relationships/image" Target="../media/image15.png"/><Relationship Id="rId4" Type="http://schemas.openxmlformats.org/officeDocument/2006/relationships/image" Target="../media/image28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0.svg"/><Relationship Id="rId9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0.svg"/><Relationship Id="rId9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26" Type="http://schemas.openxmlformats.org/officeDocument/2006/relationships/image" Target="../media/image62.svg"/><Relationship Id="rId3" Type="http://schemas.openxmlformats.org/officeDocument/2006/relationships/image" Target="../media/image37.png"/><Relationship Id="rId21" Type="http://schemas.openxmlformats.org/officeDocument/2006/relationships/image" Target="../media/image57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61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24" Type="http://schemas.openxmlformats.org/officeDocument/2006/relationships/image" Target="../media/image60.png"/><Relationship Id="rId5" Type="http://schemas.openxmlformats.org/officeDocument/2006/relationships/image" Target="../media/image41.emf"/><Relationship Id="rId15" Type="http://schemas.openxmlformats.org/officeDocument/2006/relationships/image" Target="../media/image51.svg"/><Relationship Id="rId23" Type="http://schemas.openxmlformats.org/officeDocument/2006/relationships/image" Target="../media/image59.svg"/><Relationship Id="rId10" Type="http://schemas.openxmlformats.org/officeDocument/2006/relationships/image" Target="../media/image46.png"/><Relationship Id="rId19" Type="http://schemas.openxmlformats.org/officeDocument/2006/relationships/image" Target="../media/image55.svg"/><Relationship Id="rId4" Type="http://schemas.openxmlformats.org/officeDocument/2006/relationships/image" Target="../media/image38.svg"/><Relationship Id="rId9" Type="http://schemas.openxmlformats.org/officeDocument/2006/relationships/image" Target="../media/image45.sv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0.svg"/><Relationship Id="rId9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69.png"/><Relationship Id="rId26" Type="http://schemas.openxmlformats.org/officeDocument/2006/relationships/image" Target="../media/image73.png"/><Relationship Id="rId39" Type="http://schemas.openxmlformats.org/officeDocument/2006/relationships/image" Target="../media/image79.png"/><Relationship Id="rId21" Type="http://schemas.openxmlformats.org/officeDocument/2006/relationships/customXml" Target="../ink/ink8.xml"/><Relationship Id="rId34" Type="http://schemas.openxmlformats.org/officeDocument/2006/relationships/customXml" Target="../ink/ink13.xml"/><Relationship Id="rId7" Type="http://schemas.openxmlformats.org/officeDocument/2006/relationships/customXml" Target="../ink/ink1.xml"/><Relationship Id="rId12" Type="http://schemas.openxmlformats.org/officeDocument/2006/relationships/image" Target="../media/image66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image" Target="../media/image76.png"/><Relationship Id="rId38" Type="http://schemas.openxmlformats.org/officeDocument/2006/relationships/customXml" Target="../ink/ink15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8.png"/><Relationship Id="rId20" Type="http://schemas.openxmlformats.org/officeDocument/2006/relationships/image" Target="../media/image70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emf"/><Relationship Id="rId11" Type="http://schemas.openxmlformats.org/officeDocument/2006/relationships/customXml" Target="../ink/ink3.xml"/><Relationship Id="rId24" Type="http://schemas.openxmlformats.org/officeDocument/2006/relationships/image" Target="../media/image72.png"/><Relationship Id="rId32" Type="http://schemas.openxmlformats.org/officeDocument/2006/relationships/customXml" Target="../ink/ink12.xml"/><Relationship Id="rId37" Type="http://schemas.openxmlformats.org/officeDocument/2006/relationships/image" Target="../media/image78.png"/><Relationship Id="rId5" Type="http://schemas.openxmlformats.org/officeDocument/2006/relationships/image" Target="../media/image31.sv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74.png"/><Relationship Id="rId36" Type="http://schemas.openxmlformats.org/officeDocument/2006/relationships/customXml" Target="../ink/ink14.xml"/><Relationship Id="rId10" Type="http://schemas.openxmlformats.org/officeDocument/2006/relationships/image" Target="../media/image65.png"/><Relationship Id="rId19" Type="http://schemas.openxmlformats.org/officeDocument/2006/relationships/customXml" Target="../ink/ink7.xml"/><Relationship Id="rId31" Type="http://schemas.openxmlformats.org/officeDocument/2006/relationships/image" Target="../media/image75.png"/><Relationship Id="rId4" Type="http://schemas.openxmlformats.org/officeDocument/2006/relationships/image" Target="../media/image30.png"/><Relationship Id="rId9" Type="http://schemas.openxmlformats.org/officeDocument/2006/relationships/customXml" Target="../ink/ink2.xml"/><Relationship Id="rId14" Type="http://schemas.openxmlformats.org/officeDocument/2006/relationships/image" Target="../media/image67.png"/><Relationship Id="rId22" Type="http://schemas.openxmlformats.org/officeDocument/2006/relationships/image" Target="../media/image71.png"/><Relationship Id="rId27" Type="http://schemas.openxmlformats.org/officeDocument/2006/relationships/customXml" Target="../ink/ink11.xml"/><Relationship Id="rId30" Type="http://schemas.openxmlformats.org/officeDocument/2006/relationships/image" Target="../media/image12.svg"/><Relationship Id="rId35" Type="http://schemas.openxmlformats.org/officeDocument/2006/relationships/image" Target="../media/image77.png"/><Relationship Id="rId8" Type="http://schemas.openxmlformats.org/officeDocument/2006/relationships/image" Target="../media/image64.png"/><Relationship Id="rId3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21" Type="http://schemas.openxmlformats.org/officeDocument/2006/relationships/image" Target="../media/image70.png"/><Relationship Id="rId34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customXml" Target="../ink/ink18.xml"/><Relationship Id="rId17" Type="http://schemas.openxmlformats.org/officeDocument/2006/relationships/image" Target="../media/image68.png"/><Relationship Id="rId25" Type="http://schemas.openxmlformats.org/officeDocument/2006/relationships/image" Target="../media/image72.png"/><Relationship Id="rId33" Type="http://schemas.openxmlformats.org/officeDocument/2006/relationships/customXml" Target="../ink/ink28.xml"/><Relationship Id="rId38" Type="http://schemas.openxmlformats.org/officeDocument/2006/relationships/image" Target="../media/image79.png"/><Relationship Id="rId2" Type="http://schemas.openxmlformats.org/officeDocument/2006/relationships/image" Target="../media/image35.emf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11" Type="http://schemas.openxmlformats.org/officeDocument/2006/relationships/image" Target="../media/image65.png"/><Relationship Id="rId24" Type="http://schemas.openxmlformats.org/officeDocument/2006/relationships/customXml" Target="../ink/ink24.xml"/><Relationship Id="rId32" Type="http://schemas.openxmlformats.org/officeDocument/2006/relationships/image" Target="../media/image76.png"/><Relationship Id="rId37" Type="http://schemas.openxmlformats.org/officeDocument/2006/relationships/customXml" Target="../ink/ink30.xml"/><Relationship Id="rId5" Type="http://schemas.openxmlformats.org/officeDocument/2006/relationships/image" Target="../media/image11.png"/><Relationship Id="rId15" Type="http://schemas.openxmlformats.org/officeDocument/2006/relationships/image" Target="../media/image67.png"/><Relationship Id="rId23" Type="http://schemas.openxmlformats.org/officeDocument/2006/relationships/image" Target="../media/image71.png"/><Relationship Id="rId28" Type="http://schemas.openxmlformats.org/officeDocument/2006/relationships/customXml" Target="../ink/ink26.xml"/><Relationship Id="rId36" Type="http://schemas.openxmlformats.org/officeDocument/2006/relationships/image" Target="../media/image78.png"/><Relationship Id="rId10" Type="http://schemas.openxmlformats.org/officeDocument/2006/relationships/customXml" Target="../ink/ink17.xml"/><Relationship Id="rId19" Type="http://schemas.openxmlformats.org/officeDocument/2006/relationships/image" Target="../media/image69.png"/><Relationship Id="rId31" Type="http://schemas.openxmlformats.org/officeDocument/2006/relationships/customXml" Target="../ink/ink27.xml"/><Relationship Id="rId4" Type="http://schemas.openxmlformats.org/officeDocument/2006/relationships/image" Target="../media/image31.svg"/><Relationship Id="rId9" Type="http://schemas.openxmlformats.org/officeDocument/2006/relationships/image" Target="../media/image64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73.png"/><Relationship Id="rId30" Type="http://schemas.openxmlformats.org/officeDocument/2006/relationships/image" Target="../media/image75.png"/><Relationship Id="rId35" Type="http://schemas.openxmlformats.org/officeDocument/2006/relationships/customXml" Target="../ink/ink29.xml"/><Relationship Id="rId8" Type="http://schemas.openxmlformats.org/officeDocument/2006/relationships/customXml" Target="../ink/ink16.xml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88.png"/><Relationship Id="rId3" Type="http://schemas.openxmlformats.org/officeDocument/2006/relationships/image" Target="../media/image81.svg"/><Relationship Id="rId7" Type="http://schemas.openxmlformats.org/officeDocument/2006/relationships/image" Target="../media/image48.png"/><Relationship Id="rId12" Type="http://schemas.openxmlformats.org/officeDocument/2006/relationships/image" Target="../media/image87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jpeg"/><Relationship Id="rId11" Type="http://schemas.openxmlformats.org/officeDocument/2006/relationships/image" Target="../media/image86.png"/><Relationship Id="rId5" Type="http://schemas.openxmlformats.org/officeDocument/2006/relationships/image" Target="../media/image82.jpeg"/><Relationship Id="rId10" Type="http://schemas.openxmlformats.org/officeDocument/2006/relationships/image" Target="../media/image85.svg"/><Relationship Id="rId4" Type="http://schemas.openxmlformats.org/officeDocument/2006/relationships/image" Target="../media/image41.emf"/><Relationship Id="rId9" Type="http://schemas.openxmlformats.org/officeDocument/2006/relationships/image" Target="../media/image84.png"/><Relationship Id="rId14" Type="http://schemas.openxmlformats.org/officeDocument/2006/relationships/image" Target="../media/image8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88.png"/><Relationship Id="rId3" Type="http://schemas.openxmlformats.org/officeDocument/2006/relationships/image" Target="../media/image81.svg"/><Relationship Id="rId7" Type="http://schemas.openxmlformats.org/officeDocument/2006/relationships/image" Target="../media/image48.png"/><Relationship Id="rId12" Type="http://schemas.openxmlformats.org/officeDocument/2006/relationships/image" Target="../media/image87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jpeg"/><Relationship Id="rId11" Type="http://schemas.openxmlformats.org/officeDocument/2006/relationships/image" Target="../media/image86.png"/><Relationship Id="rId5" Type="http://schemas.openxmlformats.org/officeDocument/2006/relationships/image" Target="../media/image82.jpeg"/><Relationship Id="rId10" Type="http://schemas.openxmlformats.org/officeDocument/2006/relationships/image" Target="../media/image85.svg"/><Relationship Id="rId4" Type="http://schemas.openxmlformats.org/officeDocument/2006/relationships/image" Target="../media/image41.emf"/><Relationship Id="rId9" Type="http://schemas.openxmlformats.org/officeDocument/2006/relationships/image" Target="../media/image84.png"/><Relationship Id="rId14" Type="http://schemas.openxmlformats.org/officeDocument/2006/relationships/image" Target="../media/image89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dicomgroup.es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10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8BE2FA2-286D-4F10-ABC3-29F89E7E5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7195" y="423500"/>
            <a:ext cx="2784310" cy="612049"/>
          </a:xfrm>
        </p:spPr>
        <p:txBody>
          <a:bodyPr/>
          <a:lstStyle/>
          <a:p>
            <a:r>
              <a:rPr lang="es-ES" dirty="0"/>
              <a:t>Facturación Electrónica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07E357-593A-4127-9B3F-7F612687B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5601" y="1619180"/>
            <a:ext cx="3207132" cy="949935"/>
          </a:xfrm>
        </p:spPr>
        <p:txBody>
          <a:bodyPr/>
          <a:lstStyle/>
          <a:p>
            <a:r>
              <a:rPr lang="es-ES" sz="2000" dirty="0"/>
              <a:t>Obligatoriedad y beneficios para PYMES y Autónomos</a:t>
            </a:r>
          </a:p>
        </p:txBody>
      </p:sp>
    </p:spTree>
    <p:extLst>
      <p:ext uri="{BB962C8B-B14F-4D97-AF65-F5344CB8AC3E}">
        <p14:creationId xmlns:p14="http://schemas.microsoft.com/office/powerpoint/2010/main" val="28921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3C531407-A3F8-4AD2-A8FD-12B5D464C721}"/>
              </a:ext>
            </a:extLst>
          </p:cNvPr>
          <p:cNvSpPr/>
          <p:nvPr/>
        </p:nvSpPr>
        <p:spPr>
          <a:xfrm>
            <a:off x="5673950" y="1320799"/>
            <a:ext cx="6518049" cy="386926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facturae logo - Agentyc vendedores">
            <a:extLst>
              <a:ext uri="{FF2B5EF4-FFF2-40B4-BE49-F238E27FC236}">
                <a16:creationId xmlns:a16="http://schemas.microsoft.com/office/drawing/2014/main" id="{02FD33AC-5AF4-498A-9948-FF1FF91F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690" y="3570722"/>
            <a:ext cx="2641600" cy="12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e">
            <a:extLst>
              <a:ext uri="{FF2B5EF4-FFF2-40B4-BE49-F238E27FC236}">
                <a16:creationId xmlns:a16="http://schemas.microsoft.com/office/drawing/2014/main" id="{A6F4CFC6-A634-4523-B28B-AC628832E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490" y="4526577"/>
            <a:ext cx="2808136" cy="4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124DC70-CA28-4670-B29D-DAEECD70E3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3"/>
          <a:stretch/>
        </p:blipFill>
        <p:spPr>
          <a:xfrm>
            <a:off x="0" y="1363459"/>
            <a:ext cx="1447800" cy="375697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A3949F7-B0EA-41F3-8100-0DA0066C3D51}"/>
              </a:ext>
            </a:extLst>
          </p:cNvPr>
          <p:cNvSpPr/>
          <p:nvPr/>
        </p:nvSpPr>
        <p:spPr>
          <a:xfrm>
            <a:off x="1823155" y="1761824"/>
            <a:ext cx="3433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b="1" dirty="0">
                <a:solidFill>
                  <a:srgbClr val="54585C"/>
                </a:solidFill>
              </a:rPr>
              <a:t>Ámbito B2G | Ley 25 / 2013</a:t>
            </a:r>
          </a:p>
          <a:p>
            <a:pPr>
              <a:spcAft>
                <a:spcPts val="1200"/>
              </a:spcAft>
            </a:pPr>
            <a:r>
              <a:rPr lang="es-ES" sz="1000" dirty="0">
                <a:solidFill>
                  <a:srgbClr val="54585C"/>
                </a:solidFill>
              </a:rPr>
              <a:t>De 27 de diciembre, de impulso de la factura electrónica y creación del registro contable de facturas en el Sector Público.</a:t>
            </a:r>
          </a:p>
          <a:p>
            <a:pPr>
              <a:spcAft>
                <a:spcPts val="1200"/>
              </a:spcAft>
            </a:pPr>
            <a:endParaRPr lang="es-ES" sz="1200" b="1" dirty="0">
              <a:solidFill>
                <a:srgbClr val="54585C"/>
              </a:solidFill>
            </a:endParaRPr>
          </a:p>
          <a:p>
            <a:pPr>
              <a:spcAft>
                <a:spcPts val="1200"/>
              </a:spcAft>
            </a:pPr>
            <a:r>
              <a:rPr lang="es-ES" sz="1200" b="1" dirty="0">
                <a:solidFill>
                  <a:srgbClr val="54585C"/>
                </a:solidFill>
              </a:rPr>
              <a:t>Factura electrónica con administraciones públicas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A275720-4870-4F94-BA23-1AC496A37593}"/>
              </a:ext>
            </a:extLst>
          </p:cNvPr>
          <p:cNvSpPr/>
          <p:nvPr/>
        </p:nvSpPr>
        <p:spPr>
          <a:xfrm>
            <a:off x="6883966" y="1761824"/>
            <a:ext cx="1297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Obligatoriedad</a:t>
            </a:r>
            <a:endParaRPr lang="es-ES" sz="140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6659EF1-2A71-4E74-A05D-C395D067B797}"/>
              </a:ext>
            </a:extLst>
          </p:cNvPr>
          <p:cNvSpPr/>
          <p:nvPr/>
        </p:nvSpPr>
        <p:spPr>
          <a:xfrm>
            <a:off x="6883966" y="1981333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Todas las facturas dirigidas a las Administraciones Públicas deben ser electrónicas.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3EC9B93-DB4C-48A9-A355-4EFDB3EADB2D}"/>
              </a:ext>
            </a:extLst>
          </p:cNvPr>
          <p:cNvSpPr/>
          <p:nvPr/>
        </p:nvSpPr>
        <p:spPr>
          <a:xfrm>
            <a:off x="6883966" y="2917437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Facturae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 - formato estructurado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xml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, versión 3.2.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150F6AA-2474-423F-BBF8-81B23DC14E4A}"/>
              </a:ext>
            </a:extLst>
          </p:cNvPr>
          <p:cNvSpPr/>
          <p:nvPr/>
        </p:nvSpPr>
        <p:spPr>
          <a:xfrm>
            <a:off x="6883966" y="2629405"/>
            <a:ext cx="813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Formato</a:t>
            </a:r>
            <a:endParaRPr lang="es-ES" sz="140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7C6D4DF-B8FE-4936-A857-1A7335599685}"/>
              </a:ext>
            </a:extLst>
          </p:cNvPr>
          <p:cNvSpPr/>
          <p:nvPr/>
        </p:nvSpPr>
        <p:spPr>
          <a:xfrm>
            <a:off x="6883966" y="3705963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El tiempo de conservación será de 5 años.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D0B42AC-E593-4832-9CA2-73534D87B80D}"/>
              </a:ext>
            </a:extLst>
          </p:cNvPr>
          <p:cNvSpPr/>
          <p:nvPr/>
        </p:nvSpPr>
        <p:spPr>
          <a:xfrm>
            <a:off x="6883966" y="3411621"/>
            <a:ext cx="145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Almacenamiento</a:t>
            </a:r>
            <a:endParaRPr lang="es-ES" sz="140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F7352B3-0383-4F3E-9794-AC7F8CB605C5}"/>
              </a:ext>
            </a:extLst>
          </p:cNvPr>
          <p:cNvSpPr/>
          <p:nvPr/>
        </p:nvSpPr>
        <p:spPr>
          <a:xfrm>
            <a:off x="6883966" y="4347725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Firma electrónica</a:t>
            </a:r>
            <a:endParaRPr lang="es-ES" sz="14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E315074-3093-43D1-9666-4EE8C7E16693}"/>
              </a:ext>
            </a:extLst>
          </p:cNvPr>
          <p:cNvSpPr/>
          <p:nvPr/>
        </p:nvSpPr>
        <p:spPr>
          <a:xfrm>
            <a:off x="6883965" y="4635757"/>
            <a:ext cx="44359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Es obligatoria la firma electrónica avanzada basada en XADES. 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AB55A472-4A82-4F3C-A888-64127D017E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52583" y="3575926"/>
            <a:ext cx="445213" cy="445213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D94BF37C-6290-4208-9125-602D27EA581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6353" y="2648060"/>
            <a:ext cx="417673" cy="435077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9B0DF820-448A-40E1-B4BD-FBDA2E16F24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06008" y="4488979"/>
            <a:ext cx="338362" cy="445213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5E66950B-80EE-4684-B7BA-75297588F4D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65991" y="1761823"/>
            <a:ext cx="418397" cy="4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4124DC70-CA28-4670-B29D-DAEECD70E3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3"/>
          <a:stretch/>
        </p:blipFill>
        <p:spPr>
          <a:xfrm>
            <a:off x="0" y="1363459"/>
            <a:ext cx="1447800" cy="375697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A3949F7-B0EA-41F3-8100-0DA0066C3D51}"/>
              </a:ext>
            </a:extLst>
          </p:cNvPr>
          <p:cNvSpPr/>
          <p:nvPr/>
        </p:nvSpPr>
        <p:spPr>
          <a:xfrm>
            <a:off x="1823155" y="1761824"/>
            <a:ext cx="4447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b="1" dirty="0">
                <a:solidFill>
                  <a:srgbClr val="54585C"/>
                </a:solidFill>
              </a:rPr>
              <a:t>Ámbito B2G | Ley 25 / 2013</a:t>
            </a:r>
          </a:p>
        </p:txBody>
      </p:sp>
      <p:pic>
        <p:nvPicPr>
          <p:cNvPr id="42" name="Picture 2" descr="facturae logo - Agentyc vendedores">
            <a:extLst>
              <a:ext uri="{FF2B5EF4-FFF2-40B4-BE49-F238E27FC236}">
                <a16:creationId xmlns:a16="http://schemas.microsoft.com/office/drawing/2014/main" id="{35C12E93-49E7-492C-9981-72712718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290" y="1516365"/>
            <a:ext cx="1813881" cy="8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Sitio web, Escala de tiempo&#10;&#10;Descripción generada automáticamente con confianza media">
            <a:extLst>
              <a:ext uri="{FF2B5EF4-FFF2-40B4-BE49-F238E27FC236}">
                <a16:creationId xmlns:a16="http://schemas.microsoft.com/office/drawing/2014/main" id="{AF4EB0B2-14C6-42A3-82D6-87DA649EE4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155" y="2245874"/>
            <a:ext cx="9889874" cy="375697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2F64C3-F4DB-4ED1-BD55-D23E17F54711}"/>
              </a:ext>
            </a:extLst>
          </p:cNvPr>
          <p:cNvSpPr txBox="1"/>
          <p:nvPr/>
        </p:nvSpPr>
        <p:spPr>
          <a:xfrm>
            <a:off x="1960685" y="6304085"/>
            <a:ext cx="793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/>
              <a:t>Solución “manual” para emisión y envío de </a:t>
            </a:r>
            <a:r>
              <a:rPr lang="es-ES" sz="1050" b="1" dirty="0" err="1"/>
              <a:t>FACTURAe</a:t>
            </a:r>
            <a:r>
              <a:rPr lang="es-ES" sz="1050" b="1" dirty="0"/>
              <a:t> - Ministerio de asuntos económicos y transformación digital | Ministerio de hacienda</a:t>
            </a:r>
          </a:p>
        </p:txBody>
      </p:sp>
    </p:spTree>
    <p:extLst>
      <p:ext uri="{BB962C8B-B14F-4D97-AF65-F5344CB8AC3E}">
        <p14:creationId xmlns:p14="http://schemas.microsoft.com/office/powerpoint/2010/main" val="16079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Texto&#10;&#10;Descripción generada automáticamente">
            <a:extLst>
              <a:ext uri="{FF2B5EF4-FFF2-40B4-BE49-F238E27FC236}">
                <a16:creationId xmlns:a16="http://schemas.microsoft.com/office/drawing/2014/main" id="{059EFB70-697A-413A-A7B4-E72FAB4DBA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1" y="1698941"/>
            <a:ext cx="9450614" cy="417435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124DC70-CA28-4670-B29D-DAEECD70E3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3"/>
          <a:stretch/>
        </p:blipFill>
        <p:spPr>
          <a:xfrm>
            <a:off x="0" y="1363459"/>
            <a:ext cx="1447800" cy="375697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A3949F7-B0EA-41F3-8100-0DA0066C3D51}"/>
              </a:ext>
            </a:extLst>
          </p:cNvPr>
          <p:cNvSpPr/>
          <p:nvPr/>
        </p:nvSpPr>
        <p:spPr>
          <a:xfrm>
            <a:off x="1823155" y="1761824"/>
            <a:ext cx="4447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b="1" dirty="0">
                <a:solidFill>
                  <a:srgbClr val="54585C"/>
                </a:solidFill>
              </a:rPr>
              <a:t>Ámbito B2G | Ley 25 / 2013</a:t>
            </a:r>
          </a:p>
        </p:txBody>
      </p:sp>
      <p:pic>
        <p:nvPicPr>
          <p:cNvPr id="42" name="Picture 2" descr="facturae logo - Agentyc vendedores">
            <a:extLst>
              <a:ext uri="{FF2B5EF4-FFF2-40B4-BE49-F238E27FC236}">
                <a16:creationId xmlns:a16="http://schemas.microsoft.com/office/drawing/2014/main" id="{35C12E93-49E7-492C-9981-72712718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290" y="1516365"/>
            <a:ext cx="1813881" cy="8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FDC892A3-B0BA-42E1-9B5D-63860C24733D}"/>
              </a:ext>
            </a:extLst>
          </p:cNvPr>
          <p:cNvSpPr txBox="1"/>
          <p:nvPr/>
        </p:nvSpPr>
        <p:spPr>
          <a:xfrm>
            <a:off x="1960685" y="6304085"/>
            <a:ext cx="34996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/>
              <a:t>Solución “automática” para emisión y envío de </a:t>
            </a:r>
            <a:r>
              <a:rPr lang="es-ES" sz="1050" b="1" dirty="0" err="1"/>
              <a:t>FACTURAe</a:t>
            </a:r>
            <a:endParaRPr lang="es-ES" sz="1050" b="1" dirty="0"/>
          </a:p>
        </p:txBody>
      </p:sp>
    </p:spTree>
    <p:extLst>
      <p:ext uri="{BB962C8B-B14F-4D97-AF65-F5344CB8AC3E}">
        <p14:creationId xmlns:p14="http://schemas.microsoft.com/office/powerpoint/2010/main" val="13874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3C531407-A3F8-4AD2-A8FD-12B5D464C721}"/>
              </a:ext>
            </a:extLst>
          </p:cNvPr>
          <p:cNvSpPr/>
          <p:nvPr/>
        </p:nvSpPr>
        <p:spPr>
          <a:xfrm>
            <a:off x="5673950" y="1320799"/>
            <a:ext cx="6518049" cy="386926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A3949F7-B0EA-41F3-8100-0DA0066C3D51}"/>
              </a:ext>
            </a:extLst>
          </p:cNvPr>
          <p:cNvSpPr/>
          <p:nvPr/>
        </p:nvSpPr>
        <p:spPr>
          <a:xfrm>
            <a:off x="1823155" y="1761824"/>
            <a:ext cx="37680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b="1" dirty="0">
                <a:solidFill>
                  <a:srgbClr val="54585C"/>
                </a:solidFill>
              </a:rPr>
              <a:t>Ámbito B2B | Real Decreto 1619/2012</a:t>
            </a:r>
          </a:p>
          <a:p>
            <a:pPr>
              <a:spcAft>
                <a:spcPts val="1200"/>
              </a:spcAft>
            </a:pPr>
            <a:r>
              <a:rPr lang="es-ES" sz="1200" b="1" dirty="0">
                <a:solidFill>
                  <a:srgbClr val="54585C"/>
                </a:solidFill>
              </a:rPr>
              <a:t>Factura electrónica en entre empresas y a particulares</a:t>
            </a:r>
          </a:p>
          <a:p>
            <a:pPr>
              <a:spcAft>
                <a:spcPts val="1200"/>
              </a:spcAft>
            </a:pPr>
            <a:r>
              <a:rPr lang="es-ES" sz="1100" dirty="0">
                <a:solidFill>
                  <a:srgbClr val="54585C"/>
                </a:solidFill>
              </a:rPr>
              <a:t>Una factura electrónica es aquella que se ajuste a lo establecido en el reglamento y que haya sido expedida y recibida en formato electrónico.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A275720-4870-4F94-BA23-1AC496A37593}"/>
              </a:ext>
            </a:extLst>
          </p:cNvPr>
          <p:cNvSpPr/>
          <p:nvPr/>
        </p:nvSpPr>
        <p:spPr>
          <a:xfrm>
            <a:off x="6883966" y="1761824"/>
            <a:ext cx="1297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Obligatoriedad</a:t>
            </a:r>
            <a:endParaRPr lang="es-ES" sz="140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6659EF1-2A71-4E74-A05D-C395D067B797}"/>
              </a:ext>
            </a:extLst>
          </p:cNvPr>
          <p:cNvSpPr/>
          <p:nvPr/>
        </p:nvSpPr>
        <p:spPr>
          <a:xfrm>
            <a:off x="6883966" y="1981333"/>
            <a:ext cx="4098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No es obligatoria </a:t>
            </a: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(de momento)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. </a:t>
            </a:r>
          </a:p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El destinatario tiene que dar su consentimiento.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3EC9B93-DB4C-48A9-A355-4EFDB3EADB2D}"/>
              </a:ext>
            </a:extLst>
          </p:cNvPr>
          <p:cNvSpPr/>
          <p:nvPr/>
        </p:nvSpPr>
        <p:spPr>
          <a:xfrm>
            <a:off x="6883966" y="2917437"/>
            <a:ext cx="22295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No hay un formato específico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150F6AA-2474-423F-BBF8-81B23DC14E4A}"/>
              </a:ext>
            </a:extLst>
          </p:cNvPr>
          <p:cNvSpPr/>
          <p:nvPr/>
        </p:nvSpPr>
        <p:spPr>
          <a:xfrm>
            <a:off x="6883966" y="2629405"/>
            <a:ext cx="813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Formato</a:t>
            </a:r>
            <a:endParaRPr lang="es-ES" sz="140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7C6D4DF-B8FE-4936-A857-1A7335599685}"/>
              </a:ext>
            </a:extLst>
          </p:cNvPr>
          <p:cNvSpPr/>
          <p:nvPr/>
        </p:nvSpPr>
        <p:spPr>
          <a:xfrm>
            <a:off x="6883966" y="3991713"/>
            <a:ext cx="44888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Durante 5 años. En el formato original, y garantizando la legibilidad,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D0B42AC-E593-4832-9CA2-73534D87B80D}"/>
              </a:ext>
            </a:extLst>
          </p:cNvPr>
          <p:cNvSpPr/>
          <p:nvPr/>
        </p:nvSpPr>
        <p:spPr>
          <a:xfrm>
            <a:off x="6883966" y="3697371"/>
            <a:ext cx="145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Almacenamiento</a:t>
            </a:r>
            <a:endParaRPr lang="es-ES" sz="1400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AB55A472-4A82-4F3C-A888-64127D017E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2583" y="3861676"/>
            <a:ext cx="445213" cy="445213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D94BF37C-6290-4208-9125-602D27EA58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6353" y="2648060"/>
            <a:ext cx="417673" cy="435077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5E66950B-80EE-4684-B7BA-75297588F4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5991" y="1761823"/>
            <a:ext cx="418397" cy="4183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61F5543-C5FC-45AE-B191-CE88C25367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95"/>
          <a:stretch/>
        </p:blipFill>
        <p:spPr>
          <a:xfrm>
            <a:off x="-1" y="1589118"/>
            <a:ext cx="1741583" cy="388704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19FDF2B-5538-47DD-BD22-9CCD20452872}"/>
              </a:ext>
            </a:extLst>
          </p:cNvPr>
          <p:cNvSpPr/>
          <p:nvPr/>
        </p:nvSpPr>
        <p:spPr>
          <a:xfrm>
            <a:off x="6883966" y="4200248"/>
            <a:ext cx="44888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Integridad y autenticidad del documento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B6A309B-EB63-4358-AEDF-49ABFEDEE4F6}"/>
              </a:ext>
            </a:extLst>
          </p:cNvPr>
          <p:cNvSpPr/>
          <p:nvPr/>
        </p:nvSpPr>
        <p:spPr>
          <a:xfrm>
            <a:off x="9001125" y="2917437"/>
            <a:ext cx="2371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EDIFACT, X12, UBL, TRADACOM…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2242467-77A4-4CF3-867A-314AB3E8008E}"/>
              </a:ext>
            </a:extLst>
          </p:cNvPr>
          <p:cNvSpPr/>
          <p:nvPr/>
        </p:nvSpPr>
        <p:spPr>
          <a:xfrm>
            <a:off x="9001125" y="3220825"/>
            <a:ext cx="2371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PDF, Word, Excel, Imagen</a:t>
            </a:r>
          </a:p>
        </p:txBody>
      </p:sp>
    </p:spTree>
    <p:extLst>
      <p:ext uri="{BB962C8B-B14F-4D97-AF65-F5344CB8AC3E}">
        <p14:creationId xmlns:p14="http://schemas.microsoft.com/office/powerpoint/2010/main" val="89998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/>
      <p:bldP spid="24" grpId="0"/>
      <p:bldP spid="25" grpId="0"/>
      <p:bldP spid="26" grpId="0"/>
      <p:bldP spid="27" grpId="0"/>
      <p:bldP spid="28" grpId="0"/>
      <p:bldP spid="16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3C531407-A3F8-4AD2-A8FD-12B5D464C721}"/>
              </a:ext>
            </a:extLst>
          </p:cNvPr>
          <p:cNvSpPr/>
          <p:nvPr/>
        </p:nvSpPr>
        <p:spPr>
          <a:xfrm>
            <a:off x="5673950" y="1320799"/>
            <a:ext cx="6518049" cy="553720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A3949F7-B0EA-41F3-8100-0DA0066C3D51}"/>
              </a:ext>
            </a:extLst>
          </p:cNvPr>
          <p:cNvSpPr/>
          <p:nvPr/>
        </p:nvSpPr>
        <p:spPr>
          <a:xfrm>
            <a:off x="1823155" y="1761824"/>
            <a:ext cx="37680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b="1" dirty="0">
                <a:solidFill>
                  <a:srgbClr val="54585C"/>
                </a:solidFill>
              </a:rPr>
              <a:t>Ámbito B2B | Real Decreto 1619/2012</a:t>
            </a:r>
          </a:p>
          <a:p>
            <a:pPr>
              <a:spcAft>
                <a:spcPts val="1200"/>
              </a:spcAft>
            </a:pPr>
            <a:r>
              <a:rPr lang="es-ES" sz="1200" b="1" dirty="0">
                <a:solidFill>
                  <a:srgbClr val="54585C"/>
                </a:solidFill>
              </a:rPr>
              <a:t>Factura electrónica en entre empresas y a particulares</a:t>
            </a:r>
          </a:p>
          <a:p>
            <a:pPr>
              <a:spcAft>
                <a:spcPts val="1200"/>
              </a:spcAft>
            </a:pPr>
            <a:r>
              <a:rPr lang="es-ES" sz="1100" dirty="0">
                <a:solidFill>
                  <a:srgbClr val="54585C"/>
                </a:solidFill>
              </a:rPr>
              <a:t>Una factura electrónica es aquella que se ajuste a lo establecido en el reglamento y que haya sido expedida y recibida en formato electrónico.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A275720-4870-4F94-BA23-1AC496A37593}"/>
              </a:ext>
            </a:extLst>
          </p:cNvPr>
          <p:cNvSpPr/>
          <p:nvPr/>
        </p:nvSpPr>
        <p:spPr>
          <a:xfrm>
            <a:off x="6883966" y="1761824"/>
            <a:ext cx="1297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Obligatoriedad</a:t>
            </a:r>
            <a:endParaRPr lang="es-ES" sz="140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6659EF1-2A71-4E74-A05D-C395D067B797}"/>
              </a:ext>
            </a:extLst>
          </p:cNvPr>
          <p:cNvSpPr/>
          <p:nvPr/>
        </p:nvSpPr>
        <p:spPr>
          <a:xfrm>
            <a:off x="6883966" y="1981333"/>
            <a:ext cx="4098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No es obligatoria </a:t>
            </a: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(de momento)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. </a:t>
            </a:r>
          </a:p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El destinatario tiene que dar su consentimiento.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3EC9B93-DB4C-48A9-A355-4EFDB3EADB2D}"/>
              </a:ext>
            </a:extLst>
          </p:cNvPr>
          <p:cNvSpPr/>
          <p:nvPr/>
        </p:nvSpPr>
        <p:spPr>
          <a:xfrm>
            <a:off x="6883966" y="2917437"/>
            <a:ext cx="2117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No hay un formato específico.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150F6AA-2474-423F-BBF8-81B23DC14E4A}"/>
              </a:ext>
            </a:extLst>
          </p:cNvPr>
          <p:cNvSpPr/>
          <p:nvPr/>
        </p:nvSpPr>
        <p:spPr>
          <a:xfrm>
            <a:off x="6883966" y="2629405"/>
            <a:ext cx="813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Formato</a:t>
            </a:r>
            <a:endParaRPr lang="es-ES" sz="1400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D0B42AC-E593-4832-9CA2-73534D87B80D}"/>
              </a:ext>
            </a:extLst>
          </p:cNvPr>
          <p:cNvSpPr/>
          <p:nvPr/>
        </p:nvSpPr>
        <p:spPr>
          <a:xfrm>
            <a:off x="6883966" y="3697371"/>
            <a:ext cx="145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Almacenamiento</a:t>
            </a:r>
            <a:endParaRPr lang="es-ES" sz="1400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AB55A472-4A82-4F3C-A888-64127D017E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2583" y="3861676"/>
            <a:ext cx="445213" cy="445213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D94BF37C-6290-4208-9125-602D27EA58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6353" y="2648060"/>
            <a:ext cx="417673" cy="435077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5E66950B-80EE-4684-B7BA-75297588F4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5991" y="1761823"/>
            <a:ext cx="418397" cy="4183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61F5543-C5FC-45AE-B191-CE88C25367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95"/>
          <a:stretch/>
        </p:blipFill>
        <p:spPr>
          <a:xfrm>
            <a:off x="-1" y="1589118"/>
            <a:ext cx="1741583" cy="388704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6826CE1C-94C9-4BD5-BB7A-E54D74A6F782}"/>
              </a:ext>
            </a:extLst>
          </p:cNvPr>
          <p:cNvSpPr/>
          <p:nvPr/>
        </p:nvSpPr>
        <p:spPr>
          <a:xfrm>
            <a:off x="6883967" y="4740515"/>
            <a:ext cx="4279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4585C"/>
                </a:solidFill>
              </a:rPr>
              <a:t>Mediante tecnologías EDI (Electronic Data </a:t>
            </a:r>
            <a:r>
              <a:rPr lang="es-ES" sz="1400" dirty="0" err="1">
                <a:solidFill>
                  <a:srgbClr val="54585C"/>
                </a:solidFill>
              </a:rPr>
              <a:t>Interchange</a:t>
            </a:r>
            <a:r>
              <a:rPr lang="es-ES" sz="1400" dirty="0">
                <a:solidFill>
                  <a:srgbClr val="54585C"/>
                </a:solidFill>
              </a:rPr>
              <a:t>)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4585C"/>
                </a:solidFill>
              </a:rPr>
              <a:t>Mediante pistas de auditoría y medios validados por la AEAT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54585C"/>
                </a:solidFill>
              </a:rPr>
              <a:t>Mediante Firma Electrónica Avanzada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5D8C4F4-1D5A-43AB-96D6-CCB40F36DDE2}"/>
              </a:ext>
            </a:extLst>
          </p:cNvPr>
          <p:cNvSpPr/>
          <p:nvPr/>
        </p:nvSpPr>
        <p:spPr>
          <a:xfrm>
            <a:off x="6883966" y="4200248"/>
            <a:ext cx="4584134" cy="11715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7C6D4DF-B8FE-4936-A857-1A7335599685}"/>
              </a:ext>
            </a:extLst>
          </p:cNvPr>
          <p:cNvSpPr/>
          <p:nvPr/>
        </p:nvSpPr>
        <p:spPr>
          <a:xfrm>
            <a:off x="6883966" y="3991713"/>
            <a:ext cx="44888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Durante 5 años. En el formato original, y garantizando la legibilidad,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19FDF2B-5538-47DD-BD22-9CCD20452872}"/>
              </a:ext>
            </a:extLst>
          </p:cNvPr>
          <p:cNvSpPr/>
          <p:nvPr/>
        </p:nvSpPr>
        <p:spPr>
          <a:xfrm>
            <a:off x="6883966" y="4200248"/>
            <a:ext cx="4488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integridad y autenticidad del documento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6AAE8E3-B83F-4BFB-BCB8-222FBD98C5AF}"/>
              </a:ext>
            </a:extLst>
          </p:cNvPr>
          <p:cNvSpPr/>
          <p:nvPr/>
        </p:nvSpPr>
        <p:spPr>
          <a:xfrm>
            <a:off x="9001125" y="2917437"/>
            <a:ext cx="2371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EDIFACT, X12, UBL, TRADACOM…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1F3FA55-4526-4784-AF51-324C8CB35CA8}"/>
              </a:ext>
            </a:extLst>
          </p:cNvPr>
          <p:cNvSpPr/>
          <p:nvPr/>
        </p:nvSpPr>
        <p:spPr>
          <a:xfrm>
            <a:off x="9001125" y="3220825"/>
            <a:ext cx="2371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PDF, Word, Excel, Imagen</a:t>
            </a:r>
          </a:p>
        </p:txBody>
      </p:sp>
    </p:spTree>
    <p:extLst>
      <p:ext uri="{BB962C8B-B14F-4D97-AF65-F5344CB8AC3E}">
        <p14:creationId xmlns:p14="http://schemas.microsoft.com/office/powerpoint/2010/main" val="21306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E48DD4-8A37-46E7-843A-2D4BD4B8679E}"/>
              </a:ext>
            </a:extLst>
          </p:cNvPr>
          <p:cNvSpPr txBox="1"/>
          <p:nvPr/>
        </p:nvSpPr>
        <p:spPr>
          <a:xfrm>
            <a:off x="2257425" y="495300"/>
            <a:ext cx="152157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4400" dirty="0">
                <a:solidFill>
                  <a:srgbClr val="517F9F"/>
                </a:solidFill>
              </a:rPr>
              <a:t>(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4B58A6-B616-4FF8-86E4-00DFD58339EE}"/>
              </a:ext>
            </a:extLst>
          </p:cNvPr>
          <p:cNvSpPr txBox="1"/>
          <p:nvPr/>
        </p:nvSpPr>
        <p:spPr>
          <a:xfrm>
            <a:off x="4019630" y="3044279"/>
            <a:ext cx="4152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rgbClr val="54585C"/>
                </a:solidFill>
              </a:rPr>
              <a:t>Firma Electrónica</a:t>
            </a:r>
          </a:p>
        </p:txBody>
      </p:sp>
    </p:spTree>
    <p:extLst>
      <p:ext uri="{BB962C8B-B14F-4D97-AF65-F5344CB8AC3E}">
        <p14:creationId xmlns:p14="http://schemas.microsoft.com/office/powerpoint/2010/main" val="27258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to dice la RAE sobre el lenguaje inclusivo">
            <a:extLst>
              <a:ext uri="{FF2B5EF4-FFF2-40B4-BE49-F238E27FC236}">
                <a16:creationId xmlns:a16="http://schemas.microsoft.com/office/drawing/2014/main" id="{5F88F0A2-1D48-4A93-961C-331DA2F6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188" y="931636"/>
            <a:ext cx="2137624" cy="12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 CuadroTexto">
            <a:extLst>
              <a:ext uri="{FF2B5EF4-FFF2-40B4-BE49-F238E27FC236}">
                <a16:creationId xmlns:a16="http://schemas.microsoft.com/office/drawing/2014/main" id="{E754C4E6-7D1B-4D24-BAC3-4833B509EB92}"/>
              </a:ext>
            </a:extLst>
          </p:cNvPr>
          <p:cNvSpPr txBox="1"/>
          <p:nvPr/>
        </p:nvSpPr>
        <p:spPr>
          <a:xfrm>
            <a:off x="2717800" y="2493169"/>
            <a:ext cx="6756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1600">
                <a:solidFill>
                  <a:srgbClr val="54585C"/>
                </a:solidFill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es-ES" b="1" dirty="0"/>
              <a:t>Firma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Nombre y apellidos escritos por una persona de su propia mano en un documento, con o sin rúbrica, para darle autenticidad o mostrar la aprobación de su contenido.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Rasgo o conjunto de rasgos, realizados siempre de la misma manera, que identifican a una persona y sustituyen a su nombre y apellidos para aprobar o dar autenticidad a un documento.</a:t>
            </a:r>
          </a:p>
        </p:txBody>
      </p:sp>
    </p:spTree>
    <p:extLst>
      <p:ext uri="{BB962C8B-B14F-4D97-AF65-F5344CB8AC3E}">
        <p14:creationId xmlns:p14="http://schemas.microsoft.com/office/powerpoint/2010/main" val="42686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EE04BD0-6536-43C6-8888-000269800005}"/>
              </a:ext>
            </a:extLst>
          </p:cNvPr>
          <p:cNvSpPr txBox="1"/>
          <p:nvPr/>
        </p:nvSpPr>
        <p:spPr>
          <a:xfrm>
            <a:off x="7211540" y="1005890"/>
            <a:ext cx="23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4585C"/>
                </a:solidFill>
              </a:rPr>
              <a:t>Mano de la persona que dice ser quien es…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F91476F-EF31-4420-B4C2-531103E2D3C2}"/>
              </a:ext>
            </a:extLst>
          </p:cNvPr>
          <p:cNvSpPr/>
          <p:nvPr/>
        </p:nvSpPr>
        <p:spPr>
          <a:xfrm flipH="1" flipV="1">
            <a:off x="8804400" y="4357335"/>
            <a:ext cx="854074" cy="885594"/>
          </a:xfrm>
          <a:custGeom>
            <a:avLst/>
            <a:gdLst>
              <a:gd name="connsiteX0" fmla="*/ 0 w 1113576"/>
              <a:gd name="connsiteY0" fmla="*/ 715224 h 715224"/>
              <a:gd name="connsiteX1" fmla="*/ 733331 w 1113576"/>
              <a:gd name="connsiteY1" fmla="*/ 0 h 715224"/>
              <a:gd name="connsiteX2" fmla="*/ 1113576 w 1113576"/>
              <a:gd name="connsiteY2" fmla="*/ 0 h 71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3576" h="715224">
                <a:moveTo>
                  <a:pt x="0" y="715224"/>
                </a:moveTo>
                <a:lnTo>
                  <a:pt x="733331" y="0"/>
                </a:lnTo>
                <a:lnTo>
                  <a:pt x="1113576" y="0"/>
                </a:lnTo>
              </a:path>
            </a:pathLst>
          </a:custGeom>
          <a:noFill/>
          <a:ln>
            <a:solidFill>
              <a:srgbClr val="54585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25DE1EE-C533-44E8-9583-7C64C658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546" y="4657443"/>
            <a:ext cx="1045646" cy="81560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5A8ECA68-2D75-4D89-95BD-8195FF1B7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95659" y="2585441"/>
            <a:ext cx="2001073" cy="2001073"/>
          </a:xfrm>
          <a:prstGeom prst="rect">
            <a:avLst/>
          </a:prstGeom>
        </p:spPr>
      </p:pic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B97E38E-73EA-4C3B-8644-8B6AD2EA99DA}"/>
              </a:ext>
            </a:extLst>
          </p:cNvPr>
          <p:cNvSpPr/>
          <p:nvPr/>
        </p:nvSpPr>
        <p:spPr>
          <a:xfrm flipH="1">
            <a:off x="9595659" y="1502875"/>
            <a:ext cx="548148" cy="1772427"/>
          </a:xfrm>
          <a:custGeom>
            <a:avLst/>
            <a:gdLst>
              <a:gd name="connsiteX0" fmla="*/ 0 w 1113576"/>
              <a:gd name="connsiteY0" fmla="*/ 715224 h 715224"/>
              <a:gd name="connsiteX1" fmla="*/ 733331 w 1113576"/>
              <a:gd name="connsiteY1" fmla="*/ 0 h 715224"/>
              <a:gd name="connsiteX2" fmla="*/ 1113576 w 1113576"/>
              <a:gd name="connsiteY2" fmla="*/ 0 h 71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3576" h="715224">
                <a:moveTo>
                  <a:pt x="0" y="715224"/>
                </a:moveTo>
                <a:lnTo>
                  <a:pt x="733331" y="0"/>
                </a:lnTo>
                <a:lnTo>
                  <a:pt x="1113576" y="0"/>
                </a:lnTo>
              </a:path>
            </a:pathLst>
          </a:custGeom>
          <a:noFill/>
          <a:ln>
            <a:solidFill>
              <a:srgbClr val="54585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3E3EA99-6038-4E4A-94F8-88209348B7A0}"/>
              </a:ext>
            </a:extLst>
          </p:cNvPr>
          <p:cNvSpPr/>
          <p:nvPr/>
        </p:nvSpPr>
        <p:spPr>
          <a:xfrm>
            <a:off x="10023851" y="3246210"/>
            <a:ext cx="257175" cy="257175"/>
          </a:xfrm>
          <a:prstGeom prst="ellipse">
            <a:avLst/>
          </a:prstGeom>
          <a:solidFill>
            <a:schemeClr val="bg1"/>
          </a:solidFill>
          <a:ln>
            <a:solidFill>
              <a:srgbClr val="54585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7DE1D6-50C2-423B-A147-5D62AE0EED71}"/>
              </a:ext>
            </a:extLst>
          </p:cNvPr>
          <p:cNvSpPr txBox="1"/>
          <p:nvPr/>
        </p:nvSpPr>
        <p:spPr>
          <a:xfrm>
            <a:off x="7148040" y="4919763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rgbClr val="54585C"/>
                </a:solidFill>
              </a:rPr>
              <a:t>Bolígrafo, pluma o similar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5FE5FCB-E7DB-4A4F-B963-4B34FD1EA37A}"/>
              </a:ext>
            </a:extLst>
          </p:cNvPr>
          <p:cNvSpPr/>
          <p:nvPr/>
        </p:nvSpPr>
        <p:spPr>
          <a:xfrm>
            <a:off x="9612558" y="4148207"/>
            <a:ext cx="257175" cy="257175"/>
          </a:xfrm>
          <a:prstGeom prst="ellipse">
            <a:avLst/>
          </a:prstGeom>
          <a:solidFill>
            <a:schemeClr val="bg1"/>
          </a:solidFill>
          <a:ln>
            <a:solidFill>
              <a:srgbClr val="54585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22B7B90-EAD8-442C-ABA1-0E3B4166E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76" y="1105361"/>
            <a:ext cx="1105394" cy="88640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19D6AF7-5B74-43F7-B2E1-22DDD4437F32}"/>
              </a:ext>
            </a:extLst>
          </p:cNvPr>
          <p:cNvSpPr txBox="1"/>
          <p:nvPr/>
        </p:nvSpPr>
        <p:spPr>
          <a:xfrm>
            <a:off x="1702549" y="1038274"/>
            <a:ext cx="351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54585C"/>
                </a:solidFill>
              </a:rPr>
              <a:t>Certificado electrónico del firmante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A6B658B-0544-4731-8194-C16D49CA884B}"/>
              </a:ext>
            </a:extLst>
          </p:cNvPr>
          <p:cNvSpPr txBox="1"/>
          <p:nvPr/>
        </p:nvSpPr>
        <p:spPr>
          <a:xfrm>
            <a:off x="1824422" y="1452126"/>
            <a:ext cx="3213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54585C"/>
                </a:solidFill>
              </a:rPr>
              <a:t>Lo expide una autoridad acreditada</a:t>
            </a:r>
          </a:p>
          <a:p>
            <a:endParaRPr lang="es-ES" sz="1200" dirty="0">
              <a:solidFill>
                <a:srgbClr val="54585C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54585C"/>
                </a:solidFill>
              </a:rPr>
              <a:t>Reconocido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54585C"/>
                </a:solidFill>
              </a:rPr>
              <a:t>No reconocido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54585C"/>
              </a:solidFill>
            </a:endParaRPr>
          </a:p>
          <a:p>
            <a:r>
              <a:rPr lang="es-ES" sz="1200" b="1" dirty="0">
                <a:solidFill>
                  <a:srgbClr val="54585C"/>
                </a:solidFill>
              </a:rPr>
              <a:t>FNMT, </a:t>
            </a:r>
            <a:r>
              <a:rPr lang="es-ES" sz="1200" b="1" dirty="0" err="1">
                <a:solidFill>
                  <a:srgbClr val="54585C"/>
                </a:solidFill>
              </a:rPr>
              <a:t>Camerfirma</a:t>
            </a:r>
            <a:r>
              <a:rPr lang="es-ES" sz="1200" b="1" dirty="0">
                <a:solidFill>
                  <a:srgbClr val="54585C"/>
                </a:solidFill>
              </a:rPr>
              <a:t>…</a:t>
            </a:r>
          </a:p>
          <a:p>
            <a:endParaRPr lang="es-ES" sz="1200" b="1" dirty="0">
              <a:solidFill>
                <a:srgbClr val="54585C"/>
              </a:solidFill>
            </a:endParaRPr>
          </a:p>
          <a:p>
            <a:r>
              <a:rPr lang="es-ES" sz="1600" b="1" dirty="0">
                <a:solidFill>
                  <a:srgbClr val="54585C"/>
                </a:solidFill>
              </a:rPr>
              <a:t>“LA MANO Electrónica”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BF7629-D755-4B23-AE0E-1E1B429F1E22}"/>
              </a:ext>
            </a:extLst>
          </p:cNvPr>
          <p:cNvSpPr txBox="1"/>
          <p:nvPr/>
        </p:nvSpPr>
        <p:spPr>
          <a:xfrm>
            <a:off x="1702549" y="4700833"/>
            <a:ext cx="318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54585C"/>
                </a:solidFill>
              </a:rPr>
              <a:t>Dispositivo de creación de firma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E0BC80-5823-420A-BB5D-1FEEC37516DC}"/>
              </a:ext>
            </a:extLst>
          </p:cNvPr>
          <p:cNvSpPr txBox="1"/>
          <p:nvPr/>
        </p:nvSpPr>
        <p:spPr>
          <a:xfrm>
            <a:off x="1824422" y="5116331"/>
            <a:ext cx="321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54585C"/>
                </a:solidFill>
              </a:rPr>
              <a:t>Aloja el certificado electrónico y lanza los procesos criptográficos que conformarán la firma electrónica. </a:t>
            </a:r>
          </a:p>
          <a:p>
            <a:endParaRPr lang="es-ES" sz="1200" dirty="0">
              <a:solidFill>
                <a:srgbClr val="54585C"/>
              </a:solidFill>
            </a:endParaRPr>
          </a:p>
          <a:p>
            <a:r>
              <a:rPr lang="es-ES" sz="1200" b="1" dirty="0">
                <a:solidFill>
                  <a:srgbClr val="54585C"/>
                </a:solidFill>
              </a:rPr>
              <a:t>Ordenador, lector de tarjetas criptográficas…</a:t>
            </a:r>
          </a:p>
          <a:p>
            <a:endParaRPr lang="es-ES" sz="1200" dirty="0">
              <a:solidFill>
                <a:srgbClr val="54585C"/>
              </a:solidFill>
            </a:endParaRPr>
          </a:p>
          <a:p>
            <a:r>
              <a:rPr lang="es-ES" sz="1600" b="1" dirty="0">
                <a:solidFill>
                  <a:srgbClr val="54585C"/>
                </a:solidFill>
              </a:rPr>
              <a:t>“EL BOLÍGRAFO Electrónico”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759F0CA-BB12-40E0-9317-236C9A6F5D8D}"/>
              </a:ext>
            </a:extLst>
          </p:cNvPr>
          <p:cNvCxnSpPr>
            <a:cxnSpLocks/>
          </p:cNvCxnSpPr>
          <p:nvPr/>
        </p:nvCxnSpPr>
        <p:spPr>
          <a:xfrm>
            <a:off x="6096000" y="863600"/>
            <a:ext cx="0" cy="5422900"/>
          </a:xfrm>
          <a:prstGeom prst="line">
            <a:avLst/>
          </a:prstGeom>
          <a:ln>
            <a:solidFill>
              <a:srgbClr val="517F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9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>
            <a:extLst>
              <a:ext uri="{FF2B5EF4-FFF2-40B4-BE49-F238E27FC236}">
                <a16:creationId xmlns:a16="http://schemas.microsoft.com/office/drawing/2014/main" id="{7643ACBB-AB7D-47F7-9113-43830E59E851}"/>
              </a:ext>
            </a:extLst>
          </p:cNvPr>
          <p:cNvSpPr/>
          <p:nvPr/>
        </p:nvSpPr>
        <p:spPr>
          <a:xfrm>
            <a:off x="4131260" y="2729384"/>
            <a:ext cx="3038798" cy="176598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4CCA6B4A-D6F3-4807-A44E-C3D332DE1836}"/>
              </a:ext>
            </a:extLst>
          </p:cNvPr>
          <p:cNvSpPr/>
          <p:nvPr/>
        </p:nvSpPr>
        <p:spPr>
          <a:xfrm>
            <a:off x="8777805" y="2051905"/>
            <a:ext cx="2841732" cy="316779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FF9C2699-186A-46E2-B94E-A4DC3911E293}"/>
              </a:ext>
            </a:extLst>
          </p:cNvPr>
          <p:cNvSpPr/>
          <p:nvPr/>
        </p:nvSpPr>
        <p:spPr>
          <a:xfrm>
            <a:off x="8274036" y="2914650"/>
            <a:ext cx="980019" cy="1564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25DE1EE-C533-44E8-9583-7C64C658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546" y="4657443"/>
            <a:ext cx="1045646" cy="81560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22B7B90-EAD8-442C-ABA1-0E3B4166E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76" y="1105361"/>
            <a:ext cx="1105394" cy="88640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19D6AF7-5B74-43F7-B2E1-22DDD4437F32}"/>
              </a:ext>
            </a:extLst>
          </p:cNvPr>
          <p:cNvSpPr txBox="1"/>
          <p:nvPr/>
        </p:nvSpPr>
        <p:spPr>
          <a:xfrm>
            <a:off x="1702549" y="1038274"/>
            <a:ext cx="351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54585C"/>
                </a:solidFill>
              </a:rPr>
              <a:t>Certificado electrónico del firmante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A6B658B-0544-4731-8194-C16D49CA884B}"/>
              </a:ext>
            </a:extLst>
          </p:cNvPr>
          <p:cNvSpPr txBox="1"/>
          <p:nvPr/>
        </p:nvSpPr>
        <p:spPr>
          <a:xfrm>
            <a:off x="1824422" y="1452126"/>
            <a:ext cx="321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54585C"/>
                </a:solidFill>
              </a:rPr>
              <a:t>“LA MANO Electrónica”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BF7629-D755-4B23-AE0E-1E1B429F1E22}"/>
              </a:ext>
            </a:extLst>
          </p:cNvPr>
          <p:cNvSpPr txBox="1"/>
          <p:nvPr/>
        </p:nvSpPr>
        <p:spPr>
          <a:xfrm>
            <a:off x="1702549" y="4700833"/>
            <a:ext cx="318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54585C"/>
                </a:solidFill>
              </a:rPr>
              <a:t>Dispositivo de creación de firma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E0BC80-5823-420A-BB5D-1FEEC37516DC}"/>
              </a:ext>
            </a:extLst>
          </p:cNvPr>
          <p:cNvSpPr txBox="1"/>
          <p:nvPr/>
        </p:nvSpPr>
        <p:spPr>
          <a:xfrm>
            <a:off x="1824422" y="5116331"/>
            <a:ext cx="321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54585C"/>
                </a:solidFill>
              </a:rPr>
              <a:t>“EL BOLÍGRAFO Electrónico”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4A3E19DD-F008-4E8E-AE8A-459A0155D5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5950" y="2051905"/>
            <a:ext cx="583008" cy="542198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63676CE9-BBA9-44EB-AD2D-2453FBA6C4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5949" y="3953175"/>
            <a:ext cx="583008" cy="542198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8DD3A4B-1B67-4121-99B0-C0C00B1BEE20}"/>
              </a:ext>
            </a:extLst>
          </p:cNvPr>
          <p:cNvSpPr txBox="1"/>
          <p:nvPr/>
        </p:nvSpPr>
        <p:spPr>
          <a:xfrm>
            <a:off x="2588977" y="2192421"/>
            <a:ext cx="12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Clave privada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1DD2A0D-0926-4B01-B943-535ED3B1EB91}"/>
              </a:ext>
            </a:extLst>
          </p:cNvPr>
          <p:cNvSpPr txBox="1"/>
          <p:nvPr/>
        </p:nvSpPr>
        <p:spPr>
          <a:xfrm>
            <a:off x="2588976" y="4085792"/>
            <a:ext cx="1654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Clave pública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91988BB8-F7E8-44D1-BB73-93827EE9E6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77643" y="3186832"/>
            <a:ext cx="952500" cy="9525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3849535E-DA24-427E-BA36-0B9149CBD8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81296" y="3046421"/>
            <a:ext cx="237954" cy="349256"/>
          </a:xfrm>
          <a:prstGeom prst="rect">
            <a:avLst/>
          </a:prstGeom>
        </p:spPr>
      </p:pic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2022CFDF-F5B8-44D1-8CD2-CB163F0EF6BA}"/>
              </a:ext>
            </a:extLst>
          </p:cNvPr>
          <p:cNvCxnSpPr>
            <a:cxnSpLocks/>
            <a:stCxn id="19" idx="1"/>
            <a:endCxn id="29" idx="0"/>
          </p:cNvCxnSpPr>
          <p:nvPr/>
        </p:nvCxnSpPr>
        <p:spPr>
          <a:xfrm rot="10800000" flipV="1">
            <a:off x="1506624" y="2323003"/>
            <a:ext cx="419326" cy="664799"/>
          </a:xfrm>
          <a:prstGeom prst="bentConnector2">
            <a:avLst/>
          </a:prstGeom>
          <a:noFill/>
          <a:ln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4694EAA9-68A2-4EB6-B5DF-FBDA4C008F81}"/>
              </a:ext>
            </a:extLst>
          </p:cNvPr>
          <p:cNvSpPr/>
          <p:nvPr/>
        </p:nvSpPr>
        <p:spPr>
          <a:xfrm>
            <a:off x="1257300" y="2987803"/>
            <a:ext cx="498647" cy="498647"/>
          </a:xfrm>
          <a:prstGeom prst="ellipse">
            <a:avLst/>
          </a:prstGeom>
          <a:noFill/>
          <a:ln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A0896BF2-0DA9-4CD3-9D1F-2A2BAE15A1A2}"/>
              </a:ext>
            </a:extLst>
          </p:cNvPr>
          <p:cNvCxnSpPr>
            <a:cxnSpLocks/>
            <a:stCxn id="22" idx="1"/>
            <a:endCxn id="29" idx="4"/>
          </p:cNvCxnSpPr>
          <p:nvPr/>
        </p:nvCxnSpPr>
        <p:spPr>
          <a:xfrm rot="10800000">
            <a:off x="1506625" y="3486450"/>
            <a:ext cx="419325" cy="737824"/>
          </a:xfrm>
          <a:prstGeom prst="bentConnector2">
            <a:avLst/>
          </a:prstGeom>
          <a:noFill/>
          <a:ln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1BD148DC-EDAE-46E0-B526-818D3AC53B7A}"/>
              </a:ext>
            </a:extLst>
          </p:cNvPr>
          <p:cNvCxnSpPr>
            <a:cxnSpLocks/>
            <a:stCxn id="23" idx="3"/>
            <a:endCxn id="42" idx="0"/>
          </p:cNvCxnSpPr>
          <p:nvPr/>
        </p:nvCxnSpPr>
        <p:spPr>
          <a:xfrm>
            <a:off x="3810001" y="2346310"/>
            <a:ext cx="2841732" cy="1026679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ECE203D1-E2A9-406E-8221-1B23165E468C}"/>
              </a:ext>
            </a:extLst>
          </p:cNvPr>
          <p:cNvCxnSpPr>
            <a:cxnSpLocks/>
            <a:stCxn id="26" idx="3"/>
            <a:endCxn id="42" idx="1"/>
          </p:cNvCxnSpPr>
          <p:nvPr/>
        </p:nvCxnSpPr>
        <p:spPr>
          <a:xfrm>
            <a:off x="5230143" y="3663082"/>
            <a:ext cx="113149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áfico 41">
            <a:extLst>
              <a:ext uri="{FF2B5EF4-FFF2-40B4-BE49-F238E27FC236}">
                <a16:creationId xmlns:a16="http://schemas.microsoft.com/office/drawing/2014/main" id="{341038DE-7C60-4790-9AA1-006B98ED871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61640" y="3372989"/>
            <a:ext cx="580186" cy="580186"/>
          </a:xfrm>
          <a:prstGeom prst="rect">
            <a:avLst/>
          </a:prstGeom>
        </p:spPr>
      </p:pic>
      <p:pic>
        <p:nvPicPr>
          <p:cNvPr id="50" name="Gráfico 49">
            <a:extLst>
              <a:ext uri="{FF2B5EF4-FFF2-40B4-BE49-F238E27FC236}">
                <a16:creationId xmlns:a16="http://schemas.microsoft.com/office/drawing/2014/main" id="{0842C7A7-1833-4FA4-BC4D-0B81E665EA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47349" y="2993227"/>
            <a:ext cx="1238302" cy="1238302"/>
          </a:xfrm>
          <a:prstGeom prst="rect">
            <a:avLst/>
          </a:prstGeom>
        </p:spPr>
      </p:pic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FEB8517F-BD8D-4A23-89D8-9EE5B1AF5624}"/>
              </a:ext>
            </a:extLst>
          </p:cNvPr>
          <p:cNvCxnSpPr>
            <a:cxnSpLocks/>
            <a:stCxn id="48" idx="3"/>
            <a:endCxn id="50" idx="1"/>
          </p:cNvCxnSpPr>
          <p:nvPr/>
        </p:nvCxnSpPr>
        <p:spPr>
          <a:xfrm flipV="1">
            <a:off x="7170058" y="3612378"/>
            <a:ext cx="977291" cy="1"/>
          </a:xfrm>
          <a:prstGeom prst="straightConnector1">
            <a:avLst/>
          </a:prstGeom>
          <a:ln>
            <a:solidFill>
              <a:srgbClr val="517F9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áfico 54">
            <a:extLst>
              <a:ext uri="{FF2B5EF4-FFF2-40B4-BE49-F238E27FC236}">
                <a16:creationId xmlns:a16="http://schemas.microsoft.com/office/drawing/2014/main" id="{C3A104E3-1C3A-4F48-8AB4-1962920F50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086157" y="2243570"/>
            <a:ext cx="952500" cy="952500"/>
          </a:xfrm>
          <a:prstGeom prst="rect">
            <a:avLst/>
          </a:prstGeom>
        </p:spPr>
      </p:pic>
      <p:pic>
        <p:nvPicPr>
          <p:cNvPr id="56" name="Gráfico 55">
            <a:extLst>
              <a:ext uri="{FF2B5EF4-FFF2-40B4-BE49-F238E27FC236}">
                <a16:creationId xmlns:a16="http://schemas.microsoft.com/office/drawing/2014/main" id="{084C0D28-4499-4AE3-B4DE-35B73B9E66C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72922" y="3584263"/>
            <a:ext cx="583008" cy="542198"/>
          </a:xfrm>
          <a:prstGeom prst="rect">
            <a:avLst/>
          </a:prstGeom>
        </p:spPr>
      </p:pic>
      <p:pic>
        <p:nvPicPr>
          <p:cNvPr id="61" name="Gráfico 60">
            <a:extLst>
              <a:ext uri="{FF2B5EF4-FFF2-40B4-BE49-F238E27FC236}">
                <a16:creationId xmlns:a16="http://schemas.microsoft.com/office/drawing/2014/main" id="{2E162DBC-13C2-43CA-BBEB-BF59F261B9AF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85651" y="4514654"/>
            <a:ext cx="580186" cy="580186"/>
          </a:xfrm>
          <a:prstGeom prst="rect">
            <a:avLst/>
          </a:prstGeom>
        </p:spPr>
      </p:pic>
      <p:sp>
        <p:nvSpPr>
          <p:cNvPr id="72" name="Elipse 71">
            <a:extLst>
              <a:ext uri="{FF2B5EF4-FFF2-40B4-BE49-F238E27FC236}">
                <a16:creationId xmlns:a16="http://schemas.microsoft.com/office/drawing/2014/main" id="{2339A653-4166-48ED-B0C2-F20B5830E93D}"/>
              </a:ext>
            </a:extLst>
          </p:cNvPr>
          <p:cNvSpPr/>
          <p:nvPr/>
        </p:nvSpPr>
        <p:spPr>
          <a:xfrm>
            <a:off x="6713505" y="3772320"/>
            <a:ext cx="313472" cy="313472"/>
          </a:xfrm>
          <a:prstGeom prst="ellipse">
            <a:avLst/>
          </a:prstGeom>
          <a:solidFill>
            <a:schemeClr val="bg1"/>
          </a:solidFill>
          <a:ln>
            <a:solidFill>
              <a:srgbClr val="51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" name="Gráfico 70">
            <a:extLst>
              <a:ext uri="{FF2B5EF4-FFF2-40B4-BE49-F238E27FC236}">
                <a16:creationId xmlns:a16="http://schemas.microsoft.com/office/drawing/2014/main" id="{F6CA35A2-6E99-4B45-B0AA-D26B0260222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03844" y="3812966"/>
            <a:ext cx="134197" cy="196967"/>
          </a:xfrm>
          <a:prstGeom prst="rect">
            <a:avLst/>
          </a:prstGeom>
        </p:spPr>
      </p:pic>
      <p:sp>
        <p:nvSpPr>
          <p:cNvPr id="73" name="Rectángulo 72">
            <a:extLst>
              <a:ext uri="{FF2B5EF4-FFF2-40B4-BE49-F238E27FC236}">
                <a16:creationId xmlns:a16="http://schemas.microsoft.com/office/drawing/2014/main" id="{C6196658-CC17-4D13-9E1A-3164430D9F48}"/>
              </a:ext>
            </a:extLst>
          </p:cNvPr>
          <p:cNvSpPr/>
          <p:nvPr/>
        </p:nvSpPr>
        <p:spPr>
          <a:xfrm>
            <a:off x="8741839" y="1073838"/>
            <a:ext cx="2874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Si al aplicar la clave pública se desencripta el hash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, la factura es auténtica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83059F34-D615-4FFB-88E2-03961B021BF8}"/>
              </a:ext>
            </a:extLst>
          </p:cNvPr>
          <p:cNvSpPr/>
          <p:nvPr/>
        </p:nvSpPr>
        <p:spPr>
          <a:xfrm>
            <a:off x="8583342" y="5622249"/>
            <a:ext cx="3230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Si al aplicar algoritmo de digestión, sobre la factura, obtengo el mismo “hash” que he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descriptado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,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la factura es íntegra.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21EAD113-409E-453A-8597-F7AF7AE3FB11}"/>
              </a:ext>
            </a:extLst>
          </p:cNvPr>
          <p:cNvSpPr/>
          <p:nvPr/>
        </p:nvSpPr>
        <p:spPr>
          <a:xfrm>
            <a:off x="5518150" y="3447861"/>
            <a:ext cx="480758" cy="480758"/>
          </a:xfrm>
          <a:prstGeom prst="rect">
            <a:avLst/>
          </a:prstGeom>
          <a:solidFill>
            <a:srgbClr val="F0F0F0"/>
          </a:solidFill>
          <a:ln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9" name="Gráfico 78">
            <a:extLst>
              <a:ext uri="{FF2B5EF4-FFF2-40B4-BE49-F238E27FC236}">
                <a16:creationId xmlns:a16="http://schemas.microsoft.com/office/drawing/2014/main" id="{336DA840-D860-437D-BADF-B442797D1135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519822" y="3429001"/>
            <a:ext cx="505138" cy="505138"/>
          </a:xfrm>
          <a:prstGeom prst="rect">
            <a:avLst/>
          </a:prstGeom>
        </p:spPr>
      </p:pic>
      <p:pic>
        <p:nvPicPr>
          <p:cNvPr id="81" name="Gráfico 80">
            <a:extLst>
              <a:ext uri="{FF2B5EF4-FFF2-40B4-BE49-F238E27FC236}">
                <a16:creationId xmlns:a16="http://schemas.microsoft.com/office/drawing/2014/main" id="{4FE28D35-7C1A-4337-8C79-1716C72BCE20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889982" y="3612378"/>
            <a:ext cx="505138" cy="505138"/>
          </a:xfrm>
          <a:prstGeom prst="rect">
            <a:avLst/>
          </a:prstGeom>
        </p:spPr>
      </p:pic>
      <p:pic>
        <p:nvPicPr>
          <p:cNvPr id="82" name="Gráfico 81">
            <a:extLst>
              <a:ext uri="{FF2B5EF4-FFF2-40B4-BE49-F238E27FC236}">
                <a16:creationId xmlns:a16="http://schemas.microsoft.com/office/drawing/2014/main" id="{01E408A2-07CE-46B9-9AF5-69386D69F44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52458" y="4514654"/>
            <a:ext cx="580186" cy="580186"/>
          </a:xfrm>
          <a:prstGeom prst="rect">
            <a:avLst/>
          </a:prstGeom>
        </p:spPr>
      </p:pic>
      <p:cxnSp>
        <p:nvCxnSpPr>
          <p:cNvPr id="84" name="Conector: angular 83">
            <a:extLst>
              <a:ext uri="{FF2B5EF4-FFF2-40B4-BE49-F238E27FC236}">
                <a16:creationId xmlns:a16="http://schemas.microsoft.com/office/drawing/2014/main" id="{01B3223F-1C35-489E-82E2-0B928043D459}"/>
              </a:ext>
            </a:extLst>
          </p:cNvPr>
          <p:cNvCxnSpPr>
            <a:cxnSpLocks/>
            <a:stCxn id="96" idx="1"/>
            <a:endCxn id="56" idx="0"/>
          </p:cNvCxnSpPr>
          <p:nvPr/>
        </p:nvCxnSpPr>
        <p:spPr>
          <a:xfrm rot="10800000" flipV="1">
            <a:off x="9664426" y="2573111"/>
            <a:ext cx="81396" cy="1011152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1D8D16AE-26BB-492A-98E5-D8E9621692D4}"/>
              </a:ext>
            </a:extLst>
          </p:cNvPr>
          <p:cNvCxnSpPr>
            <a:stCxn id="56" idx="2"/>
            <a:endCxn id="61" idx="0"/>
          </p:cNvCxnSpPr>
          <p:nvPr/>
        </p:nvCxnSpPr>
        <p:spPr>
          <a:xfrm>
            <a:off x="9664426" y="4126461"/>
            <a:ext cx="11318" cy="38819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: angular 88">
            <a:extLst>
              <a:ext uri="{FF2B5EF4-FFF2-40B4-BE49-F238E27FC236}">
                <a16:creationId xmlns:a16="http://schemas.microsoft.com/office/drawing/2014/main" id="{7230D6E1-A3D7-495B-BB86-2C58BF194911}"/>
              </a:ext>
            </a:extLst>
          </p:cNvPr>
          <p:cNvCxnSpPr>
            <a:stCxn id="55" idx="3"/>
            <a:endCxn id="81" idx="0"/>
          </p:cNvCxnSpPr>
          <p:nvPr/>
        </p:nvCxnSpPr>
        <p:spPr>
          <a:xfrm>
            <a:off x="11038657" y="2719820"/>
            <a:ext cx="103894" cy="892558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527322ED-CDF9-4DB1-9A81-7F7463695BF6}"/>
              </a:ext>
            </a:extLst>
          </p:cNvPr>
          <p:cNvCxnSpPr>
            <a:stCxn id="81" idx="2"/>
            <a:endCxn id="82" idx="0"/>
          </p:cNvCxnSpPr>
          <p:nvPr/>
        </p:nvCxnSpPr>
        <p:spPr>
          <a:xfrm>
            <a:off x="11142551" y="4117516"/>
            <a:ext cx="0" cy="39713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1974660A-2F79-4649-8D82-8A7A776E9CE7}"/>
              </a:ext>
            </a:extLst>
          </p:cNvPr>
          <p:cNvCxnSpPr>
            <a:stCxn id="61" idx="3"/>
            <a:endCxn id="82" idx="1"/>
          </p:cNvCxnSpPr>
          <p:nvPr/>
        </p:nvCxnSpPr>
        <p:spPr>
          <a:xfrm>
            <a:off x="9965837" y="4804747"/>
            <a:ext cx="886621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upo 98">
            <a:extLst>
              <a:ext uri="{FF2B5EF4-FFF2-40B4-BE49-F238E27FC236}">
                <a16:creationId xmlns:a16="http://schemas.microsoft.com/office/drawing/2014/main" id="{660DCB1E-5B42-4637-A927-99567BA31845}"/>
              </a:ext>
            </a:extLst>
          </p:cNvPr>
          <p:cNvGrpSpPr/>
          <p:nvPr/>
        </p:nvGrpSpPr>
        <p:grpSpPr>
          <a:xfrm>
            <a:off x="9745822" y="2359919"/>
            <a:ext cx="488962" cy="523845"/>
            <a:chOff x="9121765" y="2171590"/>
            <a:chExt cx="665337" cy="712803"/>
          </a:xfrm>
        </p:grpSpPr>
        <p:pic>
          <p:nvPicPr>
            <p:cNvPr id="96" name="Gráfico 95">
              <a:extLst>
                <a:ext uri="{FF2B5EF4-FFF2-40B4-BE49-F238E27FC236}">
                  <a16:creationId xmlns:a16="http://schemas.microsoft.com/office/drawing/2014/main" id="{77696C4A-7681-4DE6-9610-A082019A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21765" y="2171590"/>
              <a:ext cx="580186" cy="580186"/>
            </a:xfrm>
            <a:prstGeom prst="rect">
              <a:avLst/>
            </a:prstGeom>
          </p:spPr>
        </p:pic>
        <p:sp>
          <p:nvSpPr>
            <p:cNvPr id="97" name="Elipse 96">
              <a:extLst>
                <a:ext uri="{FF2B5EF4-FFF2-40B4-BE49-F238E27FC236}">
                  <a16:creationId xmlns:a16="http://schemas.microsoft.com/office/drawing/2014/main" id="{0F60549A-9BBD-44BD-A083-6F72ECCF8E24}"/>
                </a:ext>
              </a:extLst>
            </p:cNvPr>
            <p:cNvSpPr/>
            <p:nvPr/>
          </p:nvSpPr>
          <p:spPr>
            <a:xfrm>
              <a:off x="9473630" y="2570921"/>
              <a:ext cx="313472" cy="31347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17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8" name="Gráfico 97">
              <a:extLst>
                <a:ext uri="{FF2B5EF4-FFF2-40B4-BE49-F238E27FC236}">
                  <a16:creationId xmlns:a16="http://schemas.microsoft.com/office/drawing/2014/main" id="{DD31981D-ACAC-4EE0-98B0-2E16DB536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63969" y="2611567"/>
              <a:ext cx="134197" cy="196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65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8" grpId="0" animBg="1"/>
      <p:bldP spid="23" grpId="0"/>
      <p:bldP spid="25" grpId="0"/>
      <p:bldP spid="29" grpId="0" animBg="1"/>
      <p:bldP spid="72" grpId="0" animBg="1"/>
      <p:bldP spid="73" grpId="0"/>
      <p:bldP spid="74" grpId="0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E48DD4-8A37-46E7-843A-2D4BD4B8679E}"/>
              </a:ext>
            </a:extLst>
          </p:cNvPr>
          <p:cNvSpPr txBox="1"/>
          <p:nvPr/>
        </p:nvSpPr>
        <p:spPr>
          <a:xfrm>
            <a:off x="2257425" y="495300"/>
            <a:ext cx="152157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4400" dirty="0">
                <a:solidFill>
                  <a:srgbClr val="517F9F"/>
                </a:solidFill>
              </a:rPr>
              <a:t>(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38C70A-6786-479E-8FF8-18409E90F764}"/>
              </a:ext>
            </a:extLst>
          </p:cNvPr>
          <p:cNvSpPr txBox="1"/>
          <p:nvPr/>
        </p:nvSpPr>
        <p:spPr>
          <a:xfrm>
            <a:off x="8413005" y="495300"/>
            <a:ext cx="152157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4400" dirty="0">
                <a:solidFill>
                  <a:srgbClr val="517F9F"/>
                </a:solidFill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4B58A6-B616-4FF8-86E4-00DFD58339EE}"/>
              </a:ext>
            </a:extLst>
          </p:cNvPr>
          <p:cNvSpPr txBox="1"/>
          <p:nvPr/>
        </p:nvSpPr>
        <p:spPr>
          <a:xfrm>
            <a:off x="4019630" y="3044279"/>
            <a:ext cx="4152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rgbClr val="54585C"/>
                </a:solidFill>
              </a:rPr>
              <a:t>Firma Electrónica</a:t>
            </a:r>
          </a:p>
        </p:txBody>
      </p:sp>
    </p:spTree>
    <p:extLst>
      <p:ext uri="{BB962C8B-B14F-4D97-AF65-F5344CB8AC3E}">
        <p14:creationId xmlns:p14="http://schemas.microsoft.com/office/powerpoint/2010/main" val="298452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45A5F9-F270-455C-BD1D-906E42E46AFB}"/>
              </a:ext>
            </a:extLst>
          </p:cNvPr>
          <p:cNvSpPr txBox="1"/>
          <p:nvPr/>
        </p:nvSpPr>
        <p:spPr>
          <a:xfrm>
            <a:off x="3865678" y="517843"/>
            <a:ext cx="4460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rgbClr val="54585C"/>
                </a:solidFill>
                <a:latin typeface="+mj-lt"/>
              </a:rPr>
              <a:t>Contenido que vamos a tratar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9DDF4FB-18FD-4427-87BD-EE68D9E056A6}"/>
              </a:ext>
            </a:extLst>
          </p:cNvPr>
          <p:cNvSpPr txBox="1"/>
          <p:nvPr/>
        </p:nvSpPr>
        <p:spPr>
          <a:xfrm>
            <a:off x="4341378" y="1768932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>
                <a:solidFill>
                  <a:srgbClr val="517F9F"/>
                </a:solidFill>
              </a:rPr>
              <a:t>La legislación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7DC11C3-A050-4C9D-BBFE-DAF70CA294C5}"/>
              </a:ext>
            </a:extLst>
          </p:cNvPr>
          <p:cNvSpPr txBox="1"/>
          <p:nvPr/>
        </p:nvSpPr>
        <p:spPr>
          <a:xfrm>
            <a:off x="2918173" y="2138264"/>
            <a:ext cx="284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rgbClr val="54585C"/>
                </a:solidFill>
              </a:rPr>
              <a:t>Lo que te conviene saber, aunque no seas abogad@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9B2CFF3-18C5-4C2D-AE78-B20EAD48848B}"/>
              </a:ext>
            </a:extLst>
          </p:cNvPr>
          <p:cNvSpPr txBox="1"/>
          <p:nvPr/>
        </p:nvSpPr>
        <p:spPr>
          <a:xfrm>
            <a:off x="4188131" y="4919009"/>
            <a:ext cx="157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>
                <a:solidFill>
                  <a:srgbClr val="517F9F"/>
                </a:solidFill>
              </a:rPr>
              <a:t>Obligatoriedad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1C1389-0085-469A-90B0-6717215BD579}"/>
              </a:ext>
            </a:extLst>
          </p:cNvPr>
          <p:cNvSpPr txBox="1"/>
          <p:nvPr/>
        </p:nvSpPr>
        <p:spPr>
          <a:xfrm>
            <a:off x="2918173" y="5325069"/>
            <a:ext cx="284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rgbClr val="54585C"/>
                </a:solidFill>
              </a:rPr>
              <a:t>Pero.. ¿estoy obligad@ a emitir facturas electrónicas?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635410A-C1E4-4F89-9EB8-27A2945B491A}"/>
              </a:ext>
            </a:extLst>
          </p:cNvPr>
          <p:cNvSpPr txBox="1"/>
          <p:nvPr/>
        </p:nvSpPr>
        <p:spPr>
          <a:xfrm>
            <a:off x="3414971" y="3528293"/>
            <a:ext cx="235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>
                <a:solidFill>
                  <a:srgbClr val="517F9F"/>
                </a:solidFill>
              </a:rPr>
              <a:t>Características técnicas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2E6A457-EA7B-45E5-8682-D78FB50C83C9}"/>
              </a:ext>
            </a:extLst>
          </p:cNvPr>
          <p:cNvSpPr txBox="1"/>
          <p:nvPr/>
        </p:nvSpPr>
        <p:spPr>
          <a:xfrm>
            <a:off x="2918173" y="3929089"/>
            <a:ext cx="284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rgbClr val="54585C"/>
                </a:solidFill>
              </a:rPr>
              <a:t>Lo que necesitas saber, sin necesidad de ser </a:t>
            </a:r>
            <a:r>
              <a:rPr lang="es-ES" sz="1600" dirty="0" err="1">
                <a:solidFill>
                  <a:srgbClr val="54585C"/>
                </a:solidFill>
              </a:rPr>
              <a:t>informáti</a:t>
            </a:r>
            <a:r>
              <a:rPr lang="es-ES" sz="1600" dirty="0">
                <a:solidFill>
                  <a:srgbClr val="54585C"/>
                </a:solidFill>
              </a:rPr>
              <a:t>@.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463103B-76D0-4ED1-AC3E-88BD4370176E}"/>
              </a:ext>
            </a:extLst>
          </p:cNvPr>
          <p:cNvSpPr txBox="1"/>
          <p:nvPr/>
        </p:nvSpPr>
        <p:spPr>
          <a:xfrm>
            <a:off x="6208552" y="1768932"/>
            <a:ext cx="240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517F9F"/>
                </a:solidFill>
              </a:rPr>
              <a:t>Soluciones tecnológicas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E4FE180-D9CA-4B95-8DEF-6E544DF6B853}"/>
              </a:ext>
            </a:extLst>
          </p:cNvPr>
          <p:cNvSpPr txBox="1"/>
          <p:nvPr/>
        </p:nvSpPr>
        <p:spPr>
          <a:xfrm>
            <a:off x="6208552" y="2138264"/>
            <a:ext cx="284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54585C"/>
                </a:solidFill>
              </a:rPr>
              <a:t>Emitir facturas electrónica, sin complicarme la vida.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0EF3BDC-8E95-4EF7-A01D-B05F2A34D97F}"/>
              </a:ext>
            </a:extLst>
          </p:cNvPr>
          <p:cNvSpPr txBox="1"/>
          <p:nvPr/>
        </p:nvSpPr>
        <p:spPr>
          <a:xfrm>
            <a:off x="6208552" y="3528293"/>
            <a:ext cx="284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17F9F"/>
                </a:solidFill>
              </a:rPr>
              <a:t>Beneficios de todo esto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693E19D-8E98-4103-92F8-1195E351BFAA}"/>
              </a:ext>
            </a:extLst>
          </p:cNvPr>
          <p:cNvSpPr txBox="1"/>
          <p:nvPr/>
        </p:nvSpPr>
        <p:spPr>
          <a:xfrm>
            <a:off x="6208552" y="3929089"/>
            <a:ext cx="306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54585C"/>
                </a:solidFill>
              </a:rPr>
              <a:t>Quizá lo haces porque te obligan… Pero ya puestos, aprovecha las ventajas que tiene.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DCDDC0CD-DFAB-4139-AF88-5D610201C114}"/>
              </a:ext>
            </a:extLst>
          </p:cNvPr>
          <p:cNvSpPr txBox="1"/>
          <p:nvPr/>
        </p:nvSpPr>
        <p:spPr>
          <a:xfrm>
            <a:off x="6208552" y="2679079"/>
            <a:ext cx="2846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54585C"/>
                </a:solidFill>
              </a:rPr>
              <a:t>O complicándomela poco….</a:t>
            </a:r>
          </a:p>
        </p:txBody>
      </p:sp>
    </p:spTree>
    <p:extLst>
      <p:ext uri="{BB962C8B-B14F-4D97-AF65-F5344CB8AC3E}">
        <p14:creationId xmlns:p14="http://schemas.microsoft.com/office/powerpoint/2010/main" val="30639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3C531407-A3F8-4AD2-A8FD-12B5D464C721}"/>
              </a:ext>
            </a:extLst>
          </p:cNvPr>
          <p:cNvSpPr/>
          <p:nvPr/>
        </p:nvSpPr>
        <p:spPr>
          <a:xfrm>
            <a:off x="5673950" y="1320799"/>
            <a:ext cx="6518049" cy="553720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A3949F7-B0EA-41F3-8100-0DA0066C3D51}"/>
              </a:ext>
            </a:extLst>
          </p:cNvPr>
          <p:cNvSpPr/>
          <p:nvPr/>
        </p:nvSpPr>
        <p:spPr>
          <a:xfrm>
            <a:off x="1823155" y="1761824"/>
            <a:ext cx="37680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b="1" dirty="0">
                <a:solidFill>
                  <a:srgbClr val="54585C"/>
                </a:solidFill>
              </a:rPr>
              <a:t>Ámbito B2B | Real Decreto 1619/2012</a:t>
            </a:r>
          </a:p>
          <a:p>
            <a:pPr>
              <a:spcAft>
                <a:spcPts val="1200"/>
              </a:spcAft>
            </a:pPr>
            <a:r>
              <a:rPr lang="es-ES" sz="1200" b="1" dirty="0">
                <a:solidFill>
                  <a:srgbClr val="54585C"/>
                </a:solidFill>
              </a:rPr>
              <a:t>Factura electrónica en entre empresas y a particulares</a:t>
            </a:r>
          </a:p>
          <a:p>
            <a:pPr>
              <a:spcAft>
                <a:spcPts val="1200"/>
              </a:spcAft>
            </a:pPr>
            <a:r>
              <a:rPr lang="es-ES" sz="1100" dirty="0">
                <a:solidFill>
                  <a:srgbClr val="54585C"/>
                </a:solidFill>
              </a:rPr>
              <a:t>Una factura electrónica es aquella que se ajuste a lo establecido en el reglamento y que haya sido expedida y recibida en formato electrónico.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A275720-4870-4F94-BA23-1AC496A37593}"/>
              </a:ext>
            </a:extLst>
          </p:cNvPr>
          <p:cNvSpPr/>
          <p:nvPr/>
        </p:nvSpPr>
        <p:spPr>
          <a:xfrm>
            <a:off x="6883966" y="1761824"/>
            <a:ext cx="1297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Obligatoriedad</a:t>
            </a:r>
            <a:endParaRPr lang="es-ES" sz="140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6659EF1-2A71-4E74-A05D-C395D067B797}"/>
              </a:ext>
            </a:extLst>
          </p:cNvPr>
          <p:cNvSpPr/>
          <p:nvPr/>
        </p:nvSpPr>
        <p:spPr>
          <a:xfrm>
            <a:off x="6883966" y="1981333"/>
            <a:ext cx="4098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No es obligatoria </a:t>
            </a: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(de momento)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. </a:t>
            </a:r>
          </a:p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El destinatario tiene que dar su consentimiento.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3EC9B93-DB4C-48A9-A355-4EFDB3EADB2D}"/>
              </a:ext>
            </a:extLst>
          </p:cNvPr>
          <p:cNvSpPr/>
          <p:nvPr/>
        </p:nvSpPr>
        <p:spPr>
          <a:xfrm>
            <a:off x="6883966" y="2917437"/>
            <a:ext cx="2117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No hay un formato específico.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150F6AA-2474-423F-BBF8-81B23DC14E4A}"/>
              </a:ext>
            </a:extLst>
          </p:cNvPr>
          <p:cNvSpPr/>
          <p:nvPr/>
        </p:nvSpPr>
        <p:spPr>
          <a:xfrm>
            <a:off x="6883966" y="2629405"/>
            <a:ext cx="813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Formato</a:t>
            </a:r>
            <a:endParaRPr lang="es-ES" sz="1400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D0B42AC-E593-4832-9CA2-73534D87B80D}"/>
              </a:ext>
            </a:extLst>
          </p:cNvPr>
          <p:cNvSpPr/>
          <p:nvPr/>
        </p:nvSpPr>
        <p:spPr>
          <a:xfrm>
            <a:off x="6883966" y="3697371"/>
            <a:ext cx="145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Almacenamiento</a:t>
            </a:r>
            <a:endParaRPr lang="es-ES" sz="1400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AB55A472-4A82-4F3C-A888-64127D017E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2583" y="3861676"/>
            <a:ext cx="445213" cy="445213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D94BF37C-6290-4208-9125-602D27EA58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6353" y="2648060"/>
            <a:ext cx="417673" cy="435077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5E66950B-80EE-4684-B7BA-75297588F4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5991" y="1761823"/>
            <a:ext cx="418397" cy="4183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61F5543-C5FC-45AE-B191-CE88C25367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95"/>
          <a:stretch/>
        </p:blipFill>
        <p:spPr>
          <a:xfrm>
            <a:off x="-1" y="1589118"/>
            <a:ext cx="1741583" cy="388704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6826CE1C-94C9-4BD5-BB7A-E54D74A6F782}"/>
              </a:ext>
            </a:extLst>
          </p:cNvPr>
          <p:cNvSpPr/>
          <p:nvPr/>
        </p:nvSpPr>
        <p:spPr>
          <a:xfrm>
            <a:off x="6883967" y="4740515"/>
            <a:ext cx="4279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4585C"/>
                </a:solidFill>
              </a:rPr>
              <a:t>Mediante tecnologías EDI (Electronic Data </a:t>
            </a:r>
            <a:r>
              <a:rPr lang="es-ES" sz="1400" dirty="0" err="1">
                <a:solidFill>
                  <a:srgbClr val="54585C"/>
                </a:solidFill>
              </a:rPr>
              <a:t>Interchange</a:t>
            </a:r>
            <a:r>
              <a:rPr lang="es-ES" sz="1400" dirty="0">
                <a:solidFill>
                  <a:srgbClr val="54585C"/>
                </a:solidFill>
              </a:rPr>
              <a:t>)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4585C"/>
                </a:solidFill>
              </a:rPr>
              <a:t>Mediante pistas de auditoría y medios validados por la AEAT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54585C"/>
                </a:solidFill>
              </a:rPr>
              <a:t>Mediante Firma Electrónica Avanzada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5D8C4F4-1D5A-43AB-96D6-CCB40F36DDE2}"/>
              </a:ext>
            </a:extLst>
          </p:cNvPr>
          <p:cNvSpPr/>
          <p:nvPr/>
        </p:nvSpPr>
        <p:spPr>
          <a:xfrm>
            <a:off x="6883966" y="4200248"/>
            <a:ext cx="4584134" cy="11715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7C6D4DF-B8FE-4936-A857-1A7335599685}"/>
              </a:ext>
            </a:extLst>
          </p:cNvPr>
          <p:cNvSpPr/>
          <p:nvPr/>
        </p:nvSpPr>
        <p:spPr>
          <a:xfrm>
            <a:off x="6883966" y="3991713"/>
            <a:ext cx="44888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Durante 5 años. En el formato original, y garantizando la legibilidad,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19FDF2B-5538-47DD-BD22-9CCD20452872}"/>
              </a:ext>
            </a:extLst>
          </p:cNvPr>
          <p:cNvSpPr/>
          <p:nvPr/>
        </p:nvSpPr>
        <p:spPr>
          <a:xfrm>
            <a:off x="6883966" y="4200248"/>
            <a:ext cx="4488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integridad y autenticidad del documento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6AAE8E3-B83F-4BFB-BCB8-222FBD98C5AF}"/>
              </a:ext>
            </a:extLst>
          </p:cNvPr>
          <p:cNvSpPr/>
          <p:nvPr/>
        </p:nvSpPr>
        <p:spPr>
          <a:xfrm>
            <a:off x="9001125" y="2917437"/>
            <a:ext cx="2371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EDIFACT, X12, UBL, TRADACOM…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1F3FA55-4526-4784-AF51-324C8CB35CA8}"/>
              </a:ext>
            </a:extLst>
          </p:cNvPr>
          <p:cNvSpPr/>
          <p:nvPr/>
        </p:nvSpPr>
        <p:spPr>
          <a:xfrm>
            <a:off x="9001125" y="3220825"/>
            <a:ext cx="2371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PDF, Word, Excel, Imagen</a:t>
            </a:r>
          </a:p>
        </p:txBody>
      </p:sp>
    </p:spTree>
    <p:extLst>
      <p:ext uri="{BB962C8B-B14F-4D97-AF65-F5344CB8AC3E}">
        <p14:creationId xmlns:p14="http://schemas.microsoft.com/office/powerpoint/2010/main" val="16343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31FEDE-3DE6-43C3-8E34-46E62DDF3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878" y="480938"/>
            <a:ext cx="6311925" cy="48427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A3949F7-B0EA-41F3-8100-0DA0066C3D51}"/>
              </a:ext>
            </a:extLst>
          </p:cNvPr>
          <p:cNvSpPr/>
          <p:nvPr/>
        </p:nvSpPr>
        <p:spPr>
          <a:xfrm>
            <a:off x="1823155" y="1761824"/>
            <a:ext cx="37680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b="1" dirty="0">
                <a:solidFill>
                  <a:srgbClr val="54585C"/>
                </a:solidFill>
              </a:rPr>
              <a:t>Ámbito B2B | Real Decreto 1619/2012</a:t>
            </a:r>
          </a:p>
          <a:p>
            <a:pPr>
              <a:spcAft>
                <a:spcPts val="1200"/>
              </a:spcAft>
            </a:pPr>
            <a:r>
              <a:rPr lang="es-ES" sz="1200" b="1" dirty="0">
                <a:solidFill>
                  <a:srgbClr val="54585C"/>
                </a:solidFill>
              </a:rPr>
              <a:t>Factura electrónica en entre empresas y a particulares</a:t>
            </a:r>
          </a:p>
          <a:p>
            <a:pPr>
              <a:spcAft>
                <a:spcPts val="1200"/>
              </a:spcAft>
            </a:pPr>
            <a:r>
              <a:rPr lang="es-ES" sz="1100" dirty="0">
                <a:solidFill>
                  <a:srgbClr val="54585C"/>
                </a:solidFill>
              </a:rPr>
              <a:t>Una factura electrónica es aquella que se ajuste a lo establecido en el reglamento y que haya sido expedida y recibida en formato electrónico.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A275720-4870-4F94-BA23-1AC496A37593}"/>
              </a:ext>
            </a:extLst>
          </p:cNvPr>
          <p:cNvSpPr/>
          <p:nvPr/>
        </p:nvSpPr>
        <p:spPr>
          <a:xfrm>
            <a:off x="2426830" y="3796789"/>
            <a:ext cx="2728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Obligatoriedad – No es obligatoria</a:t>
            </a:r>
            <a:endParaRPr lang="es-ES" sz="1400" dirty="0"/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5E66950B-80EE-4684-B7BA-75297588F4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3155" y="3796788"/>
            <a:ext cx="418397" cy="4183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61F5543-C5FC-45AE-B191-CE88C25367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95"/>
          <a:stretch/>
        </p:blipFill>
        <p:spPr>
          <a:xfrm>
            <a:off x="-1" y="1589118"/>
            <a:ext cx="1741583" cy="388704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A73C396E-F1F9-48EC-B2CE-C3D4030F2783}"/>
              </a:ext>
            </a:extLst>
          </p:cNvPr>
          <p:cNvSpPr/>
          <p:nvPr/>
        </p:nvSpPr>
        <p:spPr>
          <a:xfrm>
            <a:off x="6065221" y="818395"/>
            <a:ext cx="529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b="1" dirty="0">
                <a:solidFill>
                  <a:srgbClr val="54585C"/>
                </a:solidFill>
              </a:rPr>
              <a:t>Anteproyecto de ley de Creación y Crecimiento de Empresas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C09DD67-23AF-431F-8D48-FED4EBAB6E36}"/>
                  </a:ext>
                </a:extLst>
              </p14:cNvPr>
              <p14:cNvContentPartPr/>
              <p14:nvPr/>
            </p14:nvContentPartPr>
            <p14:xfrm>
              <a:off x="6984975" y="2734761"/>
              <a:ext cx="2650320" cy="331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C09DD67-23AF-431F-8D48-FED4EBAB6E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0975" y="2627121"/>
                <a:ext cx="27579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32B2579F-8821-4D0F-88CF-0A6A73C0C148}"/>
                  </a:ext>
                </a:extLst>
              </p14:cNvPr>
              <p14:cNvContentPartPr/>
              <p14:nvPr/>
            </p14:nvContentPartPr>
            <p14:xfrm>
              <a:off x="6216320" y="2982326"/>
              <a:ext cx="5659920" cy="11556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32B2579F-8821-4D0F-88CF-0A6A73C0C1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62680" y="2874326"/>
                <a:ext cx="57675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5F4F2662-6283-4DEB-BC66-5624628C760C}"/>
                  </a:ext>
                </a:extLst>
              </p14:cNvPr>
              <p14:cNvContentPartPr/>
              <p14:nvPr/>
            </p14:nvContentPartPr>
            <p14:xfrm>
              <a:off x="6191120" y="3152966"/>
              <a:ext cx="2487600" cy="3996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5F4F2662-6283-4DEB-BC66-5624628C76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7120" y="3045326"/>
                <a:ext cx="25952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D05D7E0B-C851-4F45-8714-2CCFF87572BC}"/>
                  </a:ext>
                </a:extLst>
              </p14:cNvPr>
              <p14:cNvContentPartPr/>
              <p14:nvPr/>
            </p14:nvContentPartPr>
            <p14:xfrm>
              <a:off x="10343760" y="3293546"/>
              <a:ext cx="1504440" cy="3240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D05D7E0B-C851-4F45-8714-2CCFF87572B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90120" y="3185546"/>
                <a:ext cx="16120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DF6E9A88-0299-4390-B0F1-F2E386971AE8}"/>
                  </a:ext>
                </a:extLst>
              </p14:cNvPr>
              <p14:cNvContentPartPr/>
              <p14:nvPr/>
            </p14:nvContentPartPr>
            <p14:xfrm>
              <a:off x="8527920" y="3426746"/>
              <a:ext cx="1897200" cy="4572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DF6E9A88-0299-4390-B0F1-F2E386971A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73920" y="3319106"/>
                <a:ext cx="2004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3CB607F5-E99D-41CC-85B1-32B0351DB7E9}"/>
                  </a:ext>
                </a:extLst>
              </p14:cNvPr>
              <p14:cNvContentPartPr/>
              <p14:nvPr/>
            </p14:nvContentPartPr>
            <p14:xfrm>
              <a:off x="8350080" y="3559226"/>
              <a:ext cx="3359160" cy="4608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3CB607F5-E99D-41CC-85B1-32B0351DB7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96080" y="3451586"/>
                <a:ext cx="34668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A1181078-50CE-4A17-B1FC-465067087466}"/>
                  </a:ext>
                </a:extLst>
              </p14:cNvPr>
              <p14:cNvContentPartPr/>
              <p14:nvPr/>
            </p14:nvContentPartPr>
            <p14:xfrm>
              <a:off x="10713540" y="3835346"/>
              <a:ext cx="1121040" cy="5436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A1181078-50CE-4A17-B1FC-46506708746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659540" y="3727706"/>
                <a:ext cx="1228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11072ED8-262E-4B10-ADA9-CA7111E64ED6}"/>
                  </a:ext>
                </a:extLst>
              </p14:cNvPr>
              <p14:cNvContentPartPr/>
              <p14:nvPr/>
            </p14:nvContentPartPr>
            <p14:xfrm>
              <a:off x="6202380" y="3987986"/>
              <a:ext cx="1051920" cy="3132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11072ED8-262E-4B10-ADA9-CA7111E64ED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48380" y="3880346"/>
                <a:ext cx="11595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2EC884CC-DD39-447C-8E5C-258F71463DAF}"/>
                  </a:ext>
                </a:extLst>
              </p14:cNvPr>
              <p14:cNvContentPartPr/>
              <p14:nvPr/>
            </p14:nvContentPartPr>
            <p14:xfrm>
              <a:off x="6286260" y="4376426"/>
              <a:ext cx="5616000" cy="5436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2EC884CC-DD39-447C-8E5C-258F71463DA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32260" y="4268786"/>
                <a:ext cx="57236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6D3A2755-E4C6-40FC-BFE9-3BD41F260867}"/>
                  </a:ext>
                </a:extLst>
              </p14:cNvPr>
              <p14:cNvContentPartPr/>
              <p14:nvPr/>
            </p14:nvContentPartPr>
            <p14:xfrm>
              <a:off x="6065220" y="4521506"/>
              <a:ext cx="5814000" cy="5436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6D3A2755-E4C6-40FC-BFE9-3BD41F2608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11220" y="4413506"/>
                <a:ext cx="59216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1C1F5CB2-1A35-480C-81A1-E18332EF51A4}"/>
                  </a:ext>
                </a:extLst>
              </p14:cNvPr>
              <p14:cNvContentPartPr/>
              <p14:nvPr/>
            </p14:nvContentPartPr>
            <p14:xfrm>
              <a:off x="6217500" y="4651106"/>
              <a:ext cx="2628720" cy="8460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1C1F5CB2-1A35-480C-81A1-E18332EF51A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63860" y="4543106"/>
                <a:ext cx="2736360" cy="30024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Gráfico 24">
            <a:extLst>
              <a:ext uri="{FF2B5EF4-FFF2-40B4-BE49-F238E27FC236}">
                <a16:creationId xmlns:a16="http://schemas.microsoft.com/office/drawing/2014/main" id="{B6ECC1AD-3028-4CCB-A0F6-B801CA1E766C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823155" y="4911321"/>
            <a:ext cx="503586" cy="352510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B87C72CD-BC29-4867-826E-CC925818617D}"/>
              </a:ext>
            </a:extLst>
          </p:cNvPr>
          <p:cNvSpPr/>
          <p:nvPr/>
        </p:nvSpPr>
        <p:spPr>
          <a:xfrm>
            <a:off x="2426830" y="4911321"/>
            <a:ext cx="2311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Consentimiento del receptor</a:t>
            </a:r>
            <a:endParaRPr lang="es-ES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740FC4-42E9-4880-91D8-13F664EC23C4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0975" y="5316138"/>
            <a:ext cx="6265828" cy="14839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7939FA75-0E2D-4E5B-B282-B504FACA0C56}"/>
                  </a:ext>
                </a:extLst>
              </p14:cNvPr>
              <p14:cNvContentPartPr/>
              <p14:nvPr/>
            </p14:nvContentPartPr>
            <p14:xfrm>
              <a:off x="6654440" y="6057460"/>
              <a:ext cx="5219640" cy="10980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7939FA75-0E2D-4E5B-B282-B504FACA0C5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00440" y="5949460"/>
                <a:ext cx="53272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F3DD8864-293A-40D1-BB35-7A75D7B110A9}"/>
                  </a:ext>
                </a:extLst>
              </p14:cNvPr>
              <p14:cNvContentPartPr/>
              <p14:nvPr/>
            </p14:nvContentPartPr>
            <p14:xfrm>
              <a:off x="6184640" y="6247900"/>
              <a:ext cx="2920680" cy="5040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F3DD8864-293A-40D1-BB35-7A75D7B110A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30640" y="6140260"/>
                <a:ext cx="30283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408D2A50-6CF6-46C3-8B03-BDDE836284DD}"/>
                  </a:ext>
                </a:extLst>
              </p14:cNvPr>
              <p14:cNvContentPartPr/>
              <p14:nvPr/>
            </p14:nvContentPartPr>
            <p14:xfrm>
              <a:off x="9150320" y="6266620"/>
              <a:ext cx="2748960" cy="201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408D2A50-6CF6-46C3-8B03-BDDE836284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096320" y="6158980"/>
                <a:ext cx="28566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5A25B2B3-A7F0-4B6C-A157-102A5B308DAE}"/>
                  </a:ext>
                </a:extLst>
              </p14:cNvPr>
              <p14:cNvContentPartPr/>
              <p14:nvPr/>
            </p14:nvContentPartPr>
            <p14:xfrm>
              <a:off x="6184640" y="6381460"/>
              <a:ext cx="1809000" cy="4608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5A25B2B3-A7F0-4B6C-A157-102A5B308DA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30640" y="6273460"/>
                <a:ext cx="1916640" cy="2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11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7A3949F7-B0EA-41F3-8100-0DA0066C3D51}"/>
              </a:ext>
            </a:extLst>
          </p:cNvPr>
          <p:cNvSpPr/>
          <p:nvPr/>
        </p:nvSpPr>
        <p:spPr>
          <a:xfrm>
            <a:off x="1823155" y="1761824"/>
            <a:ext cx="37680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b="1" dirty="0">
                <a:solidFill>
                  <a:srgbClr val="54585C"/>
                </a:solidFill>
              </a:rPr>
              <a:t>Ámbito B2B | Real Decreto 1619/2012</a:t>
            </a:r>
          </a:p>
          <a:p>
            <a:pPr>
              <a:spcAft>
                <a:spcPts val="1200"/>
              </a:spcAft>
            </a:pPr>
            <a:r>
              <a:rPr lang="es-ES" sz="1200" b="1" dirty="0">
                <a:solidFill>
                  <a:srgbClr val="54585C"/>
                </a:solidFill>
              </a:rPr>
              <a:t>Factura electrónica en entre empresas y a particulares</a:t>
            </a:r>
          </a:p>
          <a:p>
            <a:pPr>
              <a:spcAft>
                <a:spcPts val="1200"/>
              </a:spcAft>
            </a:pPr>
            <a:r>
              <a:rPr lang="es-ES" sz="1100" dirty="0">
                <a:solidFill>
                  <a:srgbClr val="54585C"/>
                </a:solidFill>
              </a:rPr>
              <a:t>Una factura electrónica es aquella que se ajuste a lo establecido en el reglamento y que haya sido expedida y recibida en formato electrónico.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1F5543-C5FC-45AE-B191-CE88C25367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95"/>
          <a:stretch/>
        </p:blipFill>
        <p:spPr>
          <a:xfrm>
            <a:off x="-1" y="1589118"/>
            <a:ext cx="1741583" cy="3887040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E5893327-EF1D-4196-8713-D05A6A36B7F8}"/>
              </a:ext>
            </a:extLst>
          </p:cNvPr>
          <p:cNvSpPr/>
          <p:nvPr/>
        </p:nvSpPr>
        <p:spPr>
          <a:xfrm>
            <a:off x="2426830" y="3796789"/>
            <a:ext cx="1467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Obligatoriedad – </a:t>
            </a:r>
            <a:endParaRPr lang="es-ES" sz="1400" dirty="0"/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BF05205E-8AD0-4A25-AE24-3736B36C83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3155" y="3796788"/>
            <a:ext cx="418397" cy="418397"/>
          </a:xfrm>
          <a:prstGeom prst="rect">
            <a:avLst/>
          </a:prstGeom>
        </p:spPr>
      </p:pic>
      <p:pic>
        <p:nvPicPr>
          <p:cNvPr id="50" name="Gráfico 49">
            <a:extLst>
              <a:ext uri="{FF2B5EF4-FFF2-40B4-BE49-F238E27FC236}">
                <a16:creationId xmlns:a16="http://schemas.microsoft.com/office/drawing/2014/main" id="{A9969CFC-ACBC-4BF1-9E2D-C0784516DE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3155" y="4911321"/>
            <a:ext cx="503586" cy="352510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77A76BC9-E5AC-4458-B2F6-DE74196FCDF3}"/>
              </a:ext>
            </a:extLst>
          </p:cNvPr>
          <p:cNvSpPr/>
          <p:nvPr/>
        </p:nvSpPr>
        <p:spPr>
          <a:xfrm>
            <a:off x="2426830" y="4911321"/>
            <a:ext cx="2349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¿¿Consentimiento??</a:t>
            </a:r>
            <a:endParaRPr lang="es-ES" sz="2000" dirty="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E1898844-BC9D-4CF7-82D7-632489996EC4}"/>
              </a:ext>
            </a:extLst>
          </p:cNvPr>
          <p:cNvSpPr/>
          <p:nvPr/>
        </p:nvSpPr>
        <p:spPr>
          <a:xfrm>
            <a:off x="3731755" y="3739639"/>
            <a:ext cx="2244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SERÁ OBLIGATORIA</a:t>
            </a:r>
            <a:endParaRPr lang="es-ES" sz="2000" dirty="0"/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BABEC558-2A66-4723-A5A9-D85500A372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4878" y="480938"/>
            <a:ext cx="6311925" cy="4842700"/>
          </a:xfrm>
          <a:prstGeom prst="rect">
            <a:avLst/>
          </a:prstGeom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id="{D2123D26-611D-4BB2-BBA4-48D4C21BA81D}"/>
              </a:ext>
            </a:extLst>
          </p:cNvPr>
          <p:cNvSpPr/>
          <p:nvPr/>
        </p:nvSpPr>
        <p:spPr>
          <a:xfrm>
            <a:off x="6065221" y="818395"/>
            <a:ext cx="529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b="1" dirty="0">
                <a:solidFill>
                  <a:srgbClr val="54585C"/>
                </a:solidFill>
              </a:rPr>
              <a:t>Anteproyecto de ley de Creación y Crecimiento de Empresas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086680BD-A907-477D-A82A-6BEB4122590F}"/>
                  </a:ext>
                </a:extLst>
              </p14:cNvPr>
              <p14:cNvContentPartPr/>
              <p14:nvPr/>
            </p14:nvContentPartPr>
            <p14:xfrm>
              <a:off x="6984975" y="2734761"/>
              <a:ext cx="2650320" cy="3312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086680BD-A907-477D-A82A-6BEB412259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30975" y="2627121"/>
                <a:ext cx="27579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BFEE07A4-F99D-43FF-8EEC-5353A704244F}"/>
                  </a:ext>
                </a:extLst>
              </p14:cNvPr>
              <p14:cNvContentPartPr/>
              <p14:nvPr/>
            </p14:nvContentPartPr>
            <p14:xfrm>
              <a:off x="6216320" y="2982326"/>
              <a:ext cx="5659920" cy="115560"/>
            </p14:xfrm>
          </p:contentPart>
        </mc:Choice>
        <mc:Fallback xmlns=""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BFEE07A4-F99D-43FF-8EEC-5353A70424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62680" y="2874326"/>
                <a:ext cx="57675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54A9A55A-C477-4061-A420-236A5CDEBEC1}"/>
                  </a:ext>
                </a:extLst>
              </p14:cNvPr>
              <p14:cNvContentPartPr/>
              <p14:nvPr/>
            </p14:nvContentPartPr>
            <p14:xfrm>
              <a:off x="6191120" y="3152966"/>
              <a:ext cx="2487600" cy="39960"/>
            </p14:xfrm>
          </p:contentPart>
        </mc:Choice>
        <mc:Fallback xmlns=""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54A9A55A-C477-4061-A420-236A5CDEBEC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37120" y="3045326"/>
                <a:ext cx="25952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69CC3D79-7E89-46FB-AEF7-01FD057CE067}"/>
                  </a:ext>
                </a:extLst>
              </p14:cNvPr>
              <p14:cNvContentPartPr/>
              <p14:nvPr/>
            </p14:nvContentPartPr>
            <p14:xfrm>
              <a:off x="10343760" y="3293546"/>
              <a:ext cx="1504440" cy="32400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69CC3D79-7E89-46FB-AEF7-01FD057CE0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90120" y="3185546"/>
                <a:ext cx="16120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048F2875-5873-4AC0-A622-FD9D2EAC4E47}"/>
                  </a:ext>
                </a:extLst>
              </p14:cNvPr>
              <p14:cNvContentPartPr/>
              <p14:nvPr/>
            </p14:nvContentPartPr>
            <p14:xfrm>
              <a:off x="8527920" y="3426746"/>
              <a:ext cx="1897200" cy="4572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048F2875-5873-4AC0-A622-FD9D2EAC4E4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73920" y="3319106"/>
                <a:ext cx="2004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72D6DF73-2A2A-4080-9736-640B17F93B9B}"/>
                  </a:ext>
                </a:extLst>
              </p14:cNvPr>
              <p14:cNvContentPartPr/>
              <p14:nvPr/>
            </p14:nvContentPartPr>
            <p14:xfrm>
              <a:off x="8350080" y="3559226"/>
              <a:ext cx="3359160" cy="46080"/>
            </p14:xfrm>
          </p:contentPart>
        </mc:Choice>
        <mc:Fallback xmlns=""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72D6DF73-2A2A-4080-9736-640B17F93B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96080" y="3451586"/>
                <a:ext cx="34668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5EFF73F1-6143-4054-ADFA-7C042A0B31EF}"/>
                  </a:ext>
                </a:extLst>
              </p14:cNvPr>
              <p14:cNvContentPartPr/>
              <p14:nvPr/>
            </p14:nvContentPartPr>
            <p14:xfrm>
              <a:off x="10713540" y="3835346"/>
              <a:ext cx="1121040" cy="54360"/>
            </p14:xfrm>
          </p:contentPart>
        </mc:Choice>
        <mc:Fallback xmlns=""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5EFF73F1-6143-4054-ADFA-7C042A0B31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59540" y="3727706"/>
                <a:ext cx="1228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1B57D45F-F689-499B-B468-7CFAE753EC90}"/>
                  </a:ext>
                </a:extLst>
              </p14:cNvPr>
              <p14:cNvContentPartPr/>
              <p14:nvPr/>
            </p14:nvContentPartPr>
            <p14:xfrm>
              <a:off x="6202380" y="3987986"/>
              <a:ext cx="1051920" cy="3132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1B57D45F-F689-499B-B468-7CFAE753EC9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48380" y="3880346"/>
                <a:ext cx="11595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C2A4FBFD-5D7D-43E2-B5B1-E116040836BD}"/>
                  </a:ext>
                </a:extLst>
              </p14:cNvPr>
              <p14:cNvContentPartPr/>
              <p14:nvPr/>
            </p14:nvContentPartPr>
            <p14:xfrm>
              <a:off x="6286260" y="4376426"/>
              <a:ext cx="5616000" cy="5436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C2A4FBFD-5D7D-43E2-B5B1-E116040836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32260" y="4268786"/>
                <a:ext cx="57236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C22EB4A9-E49D-47B7-9DE8-BD2BCA87E480}"/>
                  </a:ext>
                </a:extLst>
              </p14:cNvPr>
              <p14:cNvContentPartPr/>
              <p14:nvPr/>
            </p14:nvContentPartPr>
            <p14:xfrm>
              <a:off x="6065220" y="4521506"/>
              <a:ext cx="5814000" cy="54360"/>
            </p14:xfrm>
          </p:contentPart>
        </mc:Choice>
        <mc:Fallback xmlns=""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C22EB4A9-E49D-47B7-9DE8-BD2BCA87E48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11220" y="4413506"/>
                <a:ext cx="59216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9BEE6F11-181A-4B95-A2A3-BC80BA999026}"/>
                  </a:ext>
                </a:extLst>
              </p14:cNvPr>
              <p14:cNvContentPartPr/>
              <p14:nvPr/>
            </p14:nvContentPartPr>
            <p14:xfrm>
              <a:off x="6217500" y="4651106"/>
              <a:ext cx="2628720" cy="84600"/>
            </p14:xfrm>
          </p:contentPart>
        </mc:Choice>
        <mc:Fallback xmlns=""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9BEE6F11-181A-4B95-A2A3-BC80BA99902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63860" y="4543106"/>
                <a:ext cx="2736360" cy="300240"/>
              </a:xfrm>
              <a:prstGeom prst="rect">
                <a:avLst/>
              </a:prstGeom>
            </p:spPr>
          </p:pic>
        </mc:Fallback>
      </mc:AlternateContent>
      <p:pic>
        <p:nvPicPr>
          <p:cNvPr id="66" name="Imagen 65">
            <a:extLst>
              <a:ext uri="{FF2B5EF4-FFF2-40B4-BE49-F238E27FC236}">
                <a16:creationId xmlns:a16="http://schemas.microsoft.com/office/drawing/2014/main" id="{CD77DFE4-CFD6-4229-917D-EAF75CA44781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0975" y="5316138"/>
            <a:ext cx="6265828" cy="14839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D628D1AC-9CF2-4AD2-924A-BCA55E60BEB2}"/>
                  </a:ext>
                </a:extLst>
              </p14:cNvPr>
              <p14:cNvContentPartPr/>
              <p14:nvPr/>
            </p14:nvContentPartPr>
            <p14:xfrm>
              <a:off x="6654440" y="6057460"/>
              <a:ext cx="5219640" cy="10980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D628D1AC-9CF2-4AD2-924A-BCA55E60BEB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00440" y="5949460"/>
                <a:ext cx="53272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28EA8217-F20A-4230-8195-F2B35F608C11}"/>
                  </a:ext>
                </a:extLst>
              </p14:cNvPr>
              <p14:cNvContentPartPr/>
              <p14:nvPr/>
            </p14:nvContentPartPr>
            <p14:xfrm>
              <a:off x="6184640" y="6247900"/>
              <a:ext cx="2920680" cy="5040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28EA8217-F20A-4230-8195-F2B35F608C1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30640" y="6140260"/>
                <a:ext cx="30283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A3122B94-7728-41F9-A86C-98B0C94B010E}"/>
                  </a:ext>
                </a:extLst>
              </p14:cNvPr>
              <p14:cNvContentPartPr/>
              <p14:nvPr/>
            </p14:nvContentPartPr>
            <p14:xfrm>
              <a:off x="9150320" y="6266620"/>
              <a:ext cx="2748960" cy="20160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A3122B94-7728-41F9-A86C-98B0C94B01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096320" y="6158980"/>
                <a:ext cx="28566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80B41889-CE85-4827-A7D9-2B60579D29F6}"/>
                  </a:ext>
                </a:extLst>
              </p14:cNvPr>
              <p14:cNvContentPartPr/>
              <p14:nvPr/>
            </p14:nvContentPartPr>
            <p14:xfrm>
              <a:off x="6184640" y="6381460"/>
              <a:ext cx="1809000" cy="46080"/>
            </p14:xfrm>
          </p:contentPart>
        </mc:Choice>
        <mc:Fallback xmlns=""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80B41889-CE85-4827-A7D9-2B60579D29F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30640" y="6273460"/>
                <a:ext cx="1916640" cy="2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5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EC0E351-29C5-448F-9D63-FD05851698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71787" y="1158217"/>
            <a:ext cx="2784310" cy="538717"/>
          </a:xfrm>
        </p:spPr>
        <p:txBody>
          <a:bodyPr/>
          <a:lstStyle/>
          <a:p>
            <a:pPr algn="l"/>
            <a:r>
              <a:rPr lang="es-ES" dirty="0"/>
              <a:t>Soluciones tecnológicas</a:t>
            </a:r>
          </a:p>
        </p:txBody>
      </p:sp>
    </p:spTree>
    <p:extLst>
      <p:ext uri="{BB962C8B-B14F-4D97-AF65-F5344CB8AC3E}">
        <p14:creationId xmlns:p14="http://schemas.microsoft.com/office/powerpoint/2010/main" val="40765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:a16="http://schemas.microsoft.com/office/drawing/2014/main" id="{856E52F0-156A-467C-B333-0D8ED7621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6601" y="3204263"/>
            <a:ext cx="999437" cy="999437"/>
          </a:xfrm>
          <a:prstGeom prst="rect">
            <a:avLst/>
          </a:prstGeo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8A56505C-9D46-4331-A9CD-DAF8D40E5ADB}"/>
              </a:ext>
            </a:extLst>
          </p:cNvPr>
          <p:cNvSpPr/>
          <p:nvPr/>
        </p:nvSpPr>
        <p:spPr>
          <a:xfrm>
            <a:off x="6196693" y="3856982"/>
            <a:ext cx="523219" cy="523219"/>
          </a:xfrm>
          <a:prstGeom prst="ellipse">
            <a:avLst/>
          </a:prstGeom>
          <a:solidFill>
            <a:schemeClr val="bg1"/>
          </a:solidFill>
          <a:ln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514FDE-C4B9-4ADC-9D3E-F95563C78048}"/>
              </a:ext>
            </a:extLst>
          </p:cNvPr>
          <p:cNvSpPr txBox="1"/>
          <p:nvPr/>
        </p:nvSpPr>
        <p:spPr>
          <a:xfrm>
            <a:off x="4372917" y="517843"/>
            <a:ext cx="3446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>
                <a:solidFill>
                  <a:srgbClr val="54585C"/>
                </a:solidFill>
                <a:latin typeface="+mj-lt"/>
              </a:rPr>
              <a:t>…una idea, así rápida…</a:t>
            </a:r>
            <a:endParaRPr lang="es-ES" sz="2800" dirty="0">
              <a:solidFill>
                <a:srgbClr val="54585C"/>
              </a:solidFill>
              <a:latin typeface="+mj-lt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F360672-F3D3-4A31-93A6-960D94563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3077" y="2098626"/>
            <a:ext cx="952500" cy="952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227F872-CAEE-4B4F-AB7B-A11E4BDF1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355" y="4227323"/>
            <a:ext cx="966096" cy="774700"/>
          </a:xfrm>
          <a:prstGeom prst="rect">
            <a:avLst/>
          </a:prstGeom>
        </p:spPr>
      </p:pic>
      <p:pic>
        <p:nvPicPr>
          <p:cNvPr id="1026" name="Picture 2" descr="Cómo usar Google Drive para sacarle el máximo partido | Tecnología">
            <a:extLst>
              <a:ext uri="{FF2B5EF4-FFF2-40B4-BE49-F238E27FC236}">
                <a16:creationId xmlns:a16="http://schemas.microsoft.com/office/drawing/2014/main" id="{03D7A1CB-FAF0-4322-B284-4C8544DC0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147" y="5580745"/>
            <a:ext cx="1131568" cy="6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gestor de contraseñas de Dropbox será gratuito a partir de abril">
            <a:extLst>
              <a:ext uri="{FF2B5EF4-FFF2-40B4-BE49-F238E27FC236}">
                <a16:creationId xmlns:a16="http://schemas.microsoft.com/office/drawing/2014/main" id="{DA21CF0E-9C9B-444F-9A6A-741910AD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183" y="5580745"/>
            <a:ext cx="1057273" cy="6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105EC714-D344-44DE-B434-86D14F24D2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3536" y="3922962"/>
            <a:ext cx="249679" cy="366466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8B989D1-7FFC-4072-BBDA-C748442B8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07537" y="3051126"/>
            <a:ext cx="1238302" cy="123830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9138A82-9F71-4A09-A063-E5BEFBF264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26288" y="4140177"/>
            <a:ext cx="687554" cy="68755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62E9F51-F6EF-4A8C-B9BA-8D2C4A048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93815" y="2299999"/>
            <a:ext cx="952500" cy="952500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B479F973-E80E-4760-B355-83D817FEC16F}"/>
              </a:ext>
            </a:extLst>
          </p:cNvPr>
          <p:cNvSpPr/>
          <p:nvPr/>
        </p:nvSpPr>
        <p:spPr>
          <a:xfrm>
            <a:off x="3149582" y="3582788"/>
            <a:ext cx="242386" cy="24238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F84901C9-9784-4013-AA03-428D23E5C454}"/>
              </a:ext>
            </a:extLst>
          </p:cNvPr>
          <p:cNvCxnSpPr>
            <a:stCxn id="6" idx="3"/>
            <a:endCxn id="16" idx="0"/>
          </p:cNvCxnSpPr>
          <p:nvPr/>
        </p:nvCxnSpPr>
        <p:spPr>
          <a:xfrm>
            <a:off x="2425577" y="2574876"/>
            <a:ext cx="845198" cy="1007912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A39A2FDC-0441-4084-A500-3161F1F4CB5D}"/>
              </a:ext>
            </a:extLst>
          </p:cNvPr>
          <p:cNvCxnSpPr>
            <a:stCxn id="7" idx="3"/>
            <a:endCxn id="16" idx="4"/>
          </p:cNvCxnSpPr>
          <p:nvPr/>
        </p:nvCxnSpPr>
        <p:spPr>
          <a:xfrm flipV="1">
            <a:off x="2549451" y="3825174"/>
            <a:ext cx="721324" cy="789499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5C0020D-C6E8-43D5-ACAC-14E1CDC2F86E}"/>
              </a:ext>
            </a:extLst>
          </p:cNvPr>
          <p:cNvCxnSpPr>
            <a:stCxn id="16" idx="6"/>
            <a:endCxn id="23" idx="1"/>
          </p:cNvCxnSpPr>
          <p:nvPr/>
        </p:nvCxnSpPr>
        <p:spPr>
          <a:xfrm>
            <a:off x="3391968" y="3703981"/>
            <a:ext cx="2204633" cy="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A840A92F-7E44-4151-8673-D1A43D74E32C}"/>
              </a:ext>
            </a:extLst>
          </p:cNvPr>
          <p:cNvCxnSpPr>
            <a:stCxn id="23" idx="3"/>
            <a:endCxn id="11" idx="1"/>
          </p:cNvCxnSpPr>
          <p:nvPr/>
        </p:nvCxnSpPr>
        <p:spPr>
          <a:xfrm flipV="1">
            <a:off x="6596038" y="2776249"/>
            <a:ext cx="1597777" cy="927733"/>
          </a:xfrm>
          <a:prstGeom prst="bentConnector3">
            <a:avLst>
              <a:gd name="adj1" fmla="val 54769"/>
            </a:avLst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82A72BFE-0FBA-41A3-8C47-53AE4EE471B6}"/>
              </a:ext>
            </a:extLst>
          </p:cNvPr>
          <p:cNvCxnSpPr>
            <a:stCxn id="23" idx="3"/>
            <a:endCxn id="9" idx="1"/>
          </p:cNvCxnSpPr>
          <p:nvPr/>
        </p:nvCxnSpPr>
        <p:spPr>
          <a:xfrm>
            <a:off x="6596038" y="3703982"/>
            <a:ext cx="1730250" cy="779972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E6055DBB-D225-42DA-B4C7-8BBD557560D7}"/>
              </a:ext>
            </a:extLst>
          </p:cNvPr>
          <p:cNvCxnSpPr>
            <a:cxnSpLocks/>
            <a:stCxn id="23" idx="2"/>
            <a:endCxn id="36" idx="0"/>
          </p:cNvCxnSpPr>
          <p:nvPr/>
        </p:nvCxnSpPr>
        <p:spPr>
          <a:xfrm flipH="1">
            <a:off x="6095681" y="4203700"/>
            <a:ext cx="639" cy="115595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8A85655-6CB2-4E66-9229-895717DE9190}"/>
              </a:ext>
            </a:extLst>
          </p:cNvPr>
          <p:cNvSpPr/>
          <p:nvPr/>
        </p:nvSpPr>
        <p:spPr>
          <a:xfrm>
            <a:off x="4674447" y="5359651"/>
            <a:ext cx="2842468" cy="102919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F035A398-C6B6-4229-958C-BBD23CA4992B}"/>
              </a:ext>
            </a:extLst>
          </p:cNvPr>
          <p:cNvCxnSpPr>
            <a:stCxn id="11" idx="3"/>
            <a:endCxn id="26" idx="1"/>
          </p:cNvCxnSpPr>
          <p:nvPr/>
        </p:nvCxnSpPr>
        <p:spPr>
          <a:xfrm>
            <a:off x="9146315" y="2776249"/>
            <a:ext cx="1361222" cy="894028"/>
          </a:xfrm>
          <a:prstGeom prst="bentConnector3">
            <a:avLst>
              <a:gd name="adj1" fmla="val 45102"/>
            </a:avLst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21F1E04A-8FB3-45F7-B39C-065A4C0666B4}"/>
              </a:ext>
            </a:extLst>
          </p:cNvPr>
          <p:cNvCxnSpPr>
            <a:stCxn id="9" idx="3"/>
            <a:endCxn id="26" idx="1"/>
          </p:cNvCxnSpPr>
          <p:nvPr/>
        </p:nvCxnSpPr>
        <p:spPr>
          <a:xfrm flipV="1">
            <a:off x="9013842" y="3670277"/>
            <a:ext cx="1493695" cy="813677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r 44">
            <a:extLst>
              <a:ext uri="{FF2B5EF4-FFF2-40B4-BE49-F238E27FC236}">
                <a16:creationId xmlns:a16="http://schemas.microsoft.com/office/drawing/2014/main" id="{E4D97D35-043D-46A2-B7F5-175CC76DDD19}"/>
              </a:ext>
            </a:extLst>
          </p:cNvPr>
          <p:cNvCxnSpPr>
            <a:stCxn id="26" idx="2"/>
            <a:endCxn id="36" idx="3"/>
          </p:cNvCxnSpPr>
          <p:nvPr/>
        </p:nvCxnSpPr>
        <p:spPr>
          <a:xfrm rot="5400000">
            <a:off x="8529393" y="3276951"/>
            <a:ext cx="1584819" cy="3609773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 66">
            <a:extLst>
              <a:ext uri="{FF2B5EF4-FFF2-40B4-BE49-F238E27FC236}">
                <a16:creationId xmlns:a16="http://schemas.microsoft.com/office/drawing/2014/main" id="{1B0E50FE-2AEF-4A73-88E3-B16D9019C488}"/>
              </a:ext>
            </a:extLst>
          </p:cNvPr>
          <p:cNvSpPr/>
          <p:nvPr/>
        </p:nvSpPr>
        <p:spPr>
          <a:xfrm>
            <a:off x="4093854" y="1"/>
            <a:ext cx="4004292" cy="232856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856E52F0-156A-467C-B333-0D8ED7621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6601" y="3204263"/>
            <a:ext cx="999437" cy="999437"/>
          </a:xfrm>
          <a:prstGeom prst="rect">
            <a:avLst/>
          </a:prstGeo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8A56505C-9D46-4331-A9CD-DAF8D40E5ADB}"/>
              </a:ext>
            </a:extLst>
          </p:cNvPr>
          <p:cNvSpPr/>
          <p:nvPr/>
        </p:nvSpPr>
        <p:spPr>
          <a:xfrm>
            <a:off x="6196693" y="3856982"/>
            <a:ext cx="523219" cy="523219"/>
          </a:xfrm>
          <a:prstGeom prst="ellipse">
            <a:avLst/>
          </a:prstGeom>
          <a:solidFill>
            <a:schemeClr val="bg1"/>
          </a:solidFill>
          <a:ln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514FDE-C4B9-4ADC-9D3E-F95563C78048}"/>
              </a:ext>
            </a:extLst>
          </p:cNvPr>
          <p:cNvSpPr txBox="1"/>
          <p:nvPr/>
        </p:nvSpPr>
        <p:spPr>
          <a:xfrm>
            <a:off x="4372917" y="517843"/>
            <a:ext cx="3446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>
                <a:solidFill>
                  <a:srgbClr val="54585C"/>
                </a:solidFill>
                <a:latin typeface="+mj-lt"/>
              </a:rPr>
              <a:t>…una idea, así rápida…</a:t>
            </a:r>
            <a:endParaRPr lang="es-ES" sz="2800" dirty="0">
              <a:solidFill>
                <a:srgbClr val="54585C"/>
              </a:solidFill>
              <a:latin typeface="+mj-lt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F360672-F3D3-4A31-93A6-960D94563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3077" y="2098626"/>
            <a:ext cx="952500" cy="952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227F872-CAEE-4B4F-AB7B-A11E4BDF1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355" y="4227323"/>
            <a:ext cx="966096" cy="774700"/>
          </a:xfrm>
          <a:prstGeom prst="rect">
            <a:avLst/>
          </a:prstGeom>
        </p:spPr>
      </p:pic>
      <p:pic>
        <p:nvPicPr>
          <p:cNvPr id="1026" name="Picture 2" descr="Cómo usar Google Drive para sacarle el máximo partido | Tecnología">
            <a:extLst>
              <a:ext uri="{FF2B5EF4-FFF2-40B4-BE49-F238E27FC236}">
                <a16:creationId xmlns:a16="http://schemas.microsoft.com/office/drawing/2014/main" id="{03D7A1CB-FAF0-4322-B284-4C8544DC0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147" y="5580745"/>
            <a:ext cx="1131568" cy="6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gestor de contraseñas de Dropbox será gratuito a partir de abril">
            <a:extLst>
              <a:ext uri="{FF2B5EF4-FFF2-40B4-BE49-F238E27FC236}">
                <a16:creationId xmlns:a16="http://schemas.microsoft.com/office/drawing/2014/main" id="{DA21CF0E-9C9B-444F-9A6A-741910AD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183" y="5580745"/>
            <a:ext cx="1057273" cy="6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105EC714-D344-44DE-B434-86D14F24D2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3536" y="3922962"/>
            <a:ext cx="249679" cy="366466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8B989D1-7FFC-4072-BBDA-C748442B8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07537" y="3051126"/>
            <a:ext cx="1238302" cy="123830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9138A82-9F71-4A09-A063-E5BEFBF264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26288" y="4140177"/>
            <a:ext cx="687554" cy="68755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62E9F51-F6EF-4A8C-B9BA-8D2C4A048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93815" y="2299999"/>
            <a:ext cx="952500" cy="952500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B479F973-E80E-4760-B355-83D817FEC16F}"/>
              </a:ext>
            </a:extLst>
          </p:cNvPr>
          <p:cNvSpPr/>
          <p:nvPr/>
        </p:nvSpPr>
        <p:spPr>
          <a:xfrm>
            <a:off x="3149582" y="3582788"/>
            <a:ext cx="242386" cy="24238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F84901C9-9784-4013-AA03-428D23E5C454}"/>
              </a:ext>
            </a:extLst>
          </p:cNvPr>
          <p:cNvCxnSpPr>
            <a:stCxn id="6" idx="3"/>
            <a:endCxn id="16" idx="0"/>
          </p:cNvCxnSpPr>
          <p:nvPr/>
        </p:nvCxnSpPr>
        <p:spPr>
          <a:xfrm>
            <a:off x="2425577" y="2574876"/>
            <a:ext cx="845198" cy="1007912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A39A2FDC-0441-4084-A500-3161F1F4CB5D}"/>
              </a:ext>
            </a:extLst>
          </p:cNvPr>
          <p:cNvCxnSpPr>
            <a:stCxn id="7" idx="3"/>
            <a:endCxn id="16" idx="4"/>
          </p:cNvCxnSpPr>
          <p:nvPr/>
        </p:nvCxnSpPr>
        <p:spPr>
          <a:xfrm flipV="1">
            <a:off x="2549451" y="3825174"/>
            <a:ext cx="721324" cy="789499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5C0020D-C6E8-43D5-ACAC-14E1CDC2F86E}"/>
              </a:ext>
            </a:extLst>
          </p:cNvPr>
          <p:cNvCxnSpPr>
            <a:stCxn id="16" idx="6"/>
            <a:endCxn id="23" idx="1"/>
          </p:cNvCxnSpPr>
          <p:nvPr/>
        </p:nvCxnSpPr>
        <p:spPr>
          <a:xfrm>
            <a:off x="3391968" y="3703981"/>
            <a:ext cx="2204633" cy="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A840A92F-7E44-4151-8673-D1A43D74E32C}"/>
              </a:ext>
            </a:extLst>
          </p:cNvPr>
          <p:cNvCxnSpPr>
            <a:stCxn id="23" idx="3"/>
            <a:endCxn id="11" idx="1"/>
          </p:cNvCxnSpPr>
          <p:nvPr/>
        </p:nvCxnSpPr>
        <p:spPr>
          <a:xfrm flipV="1">
            <a:off x="6596038" y="2776249"/>
            <a:ext cx="1597777" cy="927733"/>
          </a:xfrm>
          <a:prstGeom prst="bentConnector3">
            <a:avLst>
              <a:gd name="adj1" fmla="val 54769"/>
            </a:avLst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82A72BFE-0FBA-41A3-8C47-53AE4EE471B6}"/>
              </a:ext>
            </a:extLst>
          </p:cNvPr>
          <p:cNvCxnSpPr>
            <a:stCxn id="23" idx="3"/>
            <a:endCxn id="9" idx="1"/>
          </p:cNvCxnSpPr>
          <p:nvPr/>
        </p:nvCxnSpPr>
        <p:spPr>
          <a:xfrm>
            <a:off x="6596038" y="3703982"/>
            <a:ext cx="1730250" cy="779972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E6055DBB-D225-42DA-B4C7-8BBD557560D7}"/>
              </a:ext>
            </a:extLst>
          </p:cNvPr>
          <p:cNvCxnSpPr>
            <a:cxnSpLocks/>
            <a:stCxn id="23" idx="2"/>
            <a:endCxn id="36" idx="0"/>
          </p:cNvCxnSpPr>
          <p:nvPr/>
        </p:nvCxnSpPr>
        <p:spPr>
          <a:xfrm flipH="1">
            <a:off x="6095681" y="4203700"/>
            <a:ext cx="639" cy="115595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8A85655-6CB2-4E66-9229-895717DE9190}"/>
              </a:ext>
            </a:extLst>
          </p:cNvPr>
          <p:cNvSpPr/>
          <p:nvPr/>
        </p:nvSpPr>
        <p:spPr>
          <a:xfrm>
            <a:off x="4674447" y="5359651"/>
            <a:ext cx="2842468" cy="102919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F035A398-C6B6-4229-958C-BBD23CA4992B}"/>
              </a:ext>
            </a:extLst>
          </p:cNvPr>
          <p:cNvCxnSpPr>
            <a:stCxn id="11" idx="3"/>
            <a:endCxn id="26" idx="1"/>
          </p:cNvCxnSpPr>
          <p:nvPr/>
        </p:nvCxnSpPr>
        <p:spPr>
          <a:xfrm>
            <a:off x="9146315" y="2776249"/>
            <a:ext cx="1361222" cy="894028"/>
          </a:xfrm>
          <a:prstGeom prst="bentConnector3">
            <a:avLst>
              <a:gd name="adj1" fmla="val 45102"/>
            </a:avLst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21F1E04A-8FB3-45F7-B39C-065A4C0666B4}"/>
              </a:ext>
            </a:extLst>
          </p:cNvPr>
          <p:cNvCxnSpPr>
            <a:stCxn id="9" idx="3"/>
            <a:endCxn id="26" idx="1"/>
          </p:cNvCxnSpPr>
          <p:nvPr/>
        </p:nvCxnSpPr>
        <p:spPr>
          <a:xfrm flipV="1">
            <a:off x="9013842" y="3670277"/>
            <a:ext cx="1493695" cy="813677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r 44">
            <a:extLst>
              <a:ext uri="{FF2B5EF4-FFF2-40B4-BE49-F238E27FC236}">
                <a16:creationId xmlns:a16="http://schemas.microsoft.com/office/drawing/2014/main" id="{E4D97D35-043D-46A2-B7F5-175CC76DDD19}"/>
              </a:ext>
            </a:extLst>
          </p:cNvPr>
          <p:cNvCxnSpPr>
            <a:stCxn id="26" idx="2"/>
            <a:endCxn id="36" idx="3"/>
          </p:cNvCxnSpPr>
          <p:nvPr/>
        </p:nvCxnSpPr>
        <p:spPr>
          <a:xfrm rot="5400000">
            <a:off x="8529393" y="3276951"/>
            <a:ext cx="1584819" cy="3609773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ángulo 67">
            <a:extLst>
              <a:ext uri="{FF2B5EF4-FFF2-40B4-BE49-F238E27FC236}">
                <a16:creationId xmlns:a16="http://schemas.microsoft.com/office/drawing/2014/main" id="{847E730D-2F88-4649-9F4F-94DEDD87D707}"/>
              </a:ext>
            </a:extLst>
          </p:cNvPr>
          <p:cNvSpPr/>
          <p:nvPr/>
        </p:nvSpPr>
        <p:spPr>
          <a:xfrm>
            <a:off x="4823812" y="1512795"/>
            <a:ext cx="2544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200" b="1" dirty="0">
                <a:solidFill>
                  <a:srgbClr val="54585C"/>
                </a:solidFill>
              </a:rPr>
              <a:t>válido si emites muy pocas facturas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AE233E48-63B3-40D3-8209-F7810F319AD5}"/>
              </a:ext>
            </a:extLst>
          </p:cNvPr>
          <p:cNvSpPr/>
          <p:nvPr/>
        </p:nvSpPr>
        <p:spPr>
          <a:xfrm>
            <a:off x="4823812" y="1784875"/>
            <a:ext cx="2544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200" b="1" dirty="0">
                <a:solidFill>
                  <a:srgbClr val="54585C"/>
                </a:solidFill>
              </a:rPr>
              <a:t>y si tienes pocos clientes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81306167-20BC-4418-A10F-54202C6685FD}"/>
              </a:ext>
            </a:extLst>
          </p:cNvPr>
          <p:cNvSpPr/>
          <p:nvPr/>
        </p:nvSpPr>
        <p:spPr>
          <a:xfrm>
            <a:off x="4473575" y="1092846"/>
            <a:ext cx="324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200" b="1" dirty="0">
                <a:solidFill>
                  <a:srgbClr val="54585C"/>
                </a:solidFill>
              </a:rPr>
              <a:t>Es un proceso completamente manual</a:t>
            </a:r>
          </a:p>
        </p:txBody>
      </p:sp>
    </p:spTree>
    <p:extLst>
      <p:ext uri="{BB962C8B-B14F-4D97-AF65-F5344CB8AC3E}">
        <p14:creationId xmlns:p14="http://schemas.microsoft.com/office/powerpoint/2010/main" val="18653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8978900-BEEA-4C3E-80AD-663C2C8EC1B5}"/>
              </a:ext>
            </a:extLst>
          </p:cNvPr>
          <p:cNvSpPr/>
          <p:nvPr/>
        </p:nvSpPr>
        <p:spPr>
          <a:xfrm>
            <a:off x="0" y="5620656"/>
            <a:ext cx="12192000" cy="1237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514FDE-C4B9-4ADC-9D3E-F95563C78048}"/>
              </a:ext>
            </a:extLst>
          </p:cNvPr>
          <p:cNvSpPr txBox="1"/>
          <p:nvPr/>
        </p:nvSpPr>
        <p:spPr>
          <a:xfrm>
            <a:off x="2594885" y="517843"/>
            <a:ext cx="7002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rgbClr val="54585C"/>
                </a:solidFill>
                <a:latin typeface="+mj-lt"/>
              </a:rPr>
              <a:t>…o puedes optar por hacerlo más automático…</a:t>
            </a:r>
          </a:p>
        </p:txBody>
      </p:sp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4BED7FB4-D675-4007-AFC9-AE8231316B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07" y="1237342"/>
            <a:ext cx="11325074" cy="4383315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13A90692-ECD1-4BFE-A309-65165F457EAB}"/>
              </a:ext>
            </a:extLst>
          </p:cNvPr>
          <p:cNvSpPr/>
          <p:nvPr/>
        </p:nvSpPr>
        <p:spPr>
          <a:xfrm>
            <a:off x="2594885" y="5823829"/>
            <a:ext cx="329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b="1" dirty="0">
                <a:solidFill>
                  <a:srgbClr val="54585C"/>
                </a:solidFill>
              </a:rPr>
              <a:t>El usuario hace </a:t>
            </a:r>
            <a:r>
              <a:rPr lang="es-ES" sz="1600" b="1" dirty="0" err="1">
                <a:solidFill>
                  <a:srgbClr val="54585C"/>
                </a:solidFill>
              </a:rPr>
              <a:t>click</a:t>
            </a:r>
            <a:r>
              <a:rPr lang="es-ES" sz="1600" b="1" dirty="0">
                <a:solidFill>
                  <a:srgbClr val="54585C"/>
                </a:solidFill>
              </a:rPr>
              <a:t> en el enlace del mail y entra directamente a un portal donde tiene su factura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838C111-AB83-430E-B8FB-95864C3E80C6}"/>
              </a:ext>
            </a:extLst>
          </p:cNvPr>
          <p:cNvSpPr/>
          <p:nvPr/>
        </p:nvSpPr>
        <p:spPr>
          <a:xfrm>
            <a:off x="6689540" y="5823829"/>
            <a:ext cx="256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b="1" dirty="0">
                <a:solidFill>
                  <a:srgbClr val="54585C"/>
                </a:solidFill>
              </a:rPr>
              <a:t>Controlas en todo momento si han recibido la factura y si la han descargado</a:t>
            </a:r>
          </a:p>
        </p:txBody>
      </p:sp>
    </p:spTree>
    <p:extLst>
      <p:ext uri="{BB962C8B-B14F-4D97-AF65-F5344CB8AC3E}">
        <p14:creationId xmlns:p14="http://schemas.microsoft.com/office/powerpoint/2010/main" val="35255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:a16="http://schemas.microsoft.com/office/drawing/2014/main" id="{6C14E641-08B3-4206-9847-C177133CFD15}"/>
              </a:ext>
            </a:extLst>
          </p:cNvPr>
          <p:cNvSpPr/>
          <p:nvPr/>
        </p:nvSpPr>
        <p:spPr>
          <a:xfrm>
            <a:off x="0" y="2809876"/>
            <a:ext cx="12192000" cy="40481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514FDE-C4B9-4ADC-9D3E-F95563C78048}"/>
              </a:ext>
            </a:extLst>
          </p:cNvPr>
          <p:cNvSpPr txBox="1"/>
          <p:nvPr/>
        </p:nvSpPr>
        <p:spPr>
          <a:xfrm>
            <a:off x="2594885" y="517843"/>
            <a:ext cx="7002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rgbClr val="54585C"/>
                </a:solidFill>
                <a:latin typeface="+mj-lt"/>
              </a:rPr>
              <a:t>…o puedes optar por hacerlo más automático…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63BE49AE-F40F-42C9-88BF-B01A64F03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437" y="1687512"/>
            <a:ext cx="619125" cy="638175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2003E6DC-175A-4035-84C7-FC13C04B7FD9}"/>
              </a:ext>
            </a:extLst>
          </p:cNvPr>
          <p:cNvSpPr/>
          <p:nvPr/>
        </p:nvSpPr>
        <p:spPr>
          <a:xfrm>
            <a:off x="5600699" y="1524000"/>
            <a:ext cx="990600" cy="990600"/>
          </a:xfrm>
          <a:prstGeom prst="ellipse">
            <a:avLst/>
          </a:prstGeom>
          <a:noFill/>
          <a:ln w="19050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5CB22FCE-CC70-4816-9E46-430CC82B9652}"/>
              </a:ext>
            </a:extLst>
          </p:cNvPr>
          <p:cNvCxnSpPr>
            <a:stCxn id="2" idx="2"/>
            <a:endCxn id="19" idx="0"/>
          </p:cNvCxnSpPr>
          <p:nvPr/>
        </p:nvCxnSpPr>
        <p:spPr>
          <a:xfrm flipH="1">
            <a:off x="6095999" y="1041063"/>
            <a:ext cx="38" cy="482937"/>
          </a:xfrm>
          <a:prstGeom prst="line">
            <a:avLst/>
          </a:prstGeom>
          <a:noFill/>
          <a:ln w="19050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Rectángulo 42">
            <a:extLst>
              <a:ext uri="{FF2B5EF4-FFF2-40B4-BE49-F238E27FC236}">
                <a16:creationId xmlns:a16="http://schemas.microsoft.com/office/drawing/2014/main" id="{9706548D-9878-4D9F-B4E6-A79392DF01E3}"/>
              </a:ext>
            </a:extLst>
          </p:cNvPr>
          <p:cNvSpPr/>
          <p:nvPr/>
        </p:nvSpPr>
        <p:spPr>
          <a:xfrm>
            <a:off x="198055" y="3060700"/>
            <a:ext cx="1256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Acortas plazos</a:t>
            </a:r>
            <a:endParaRPr lang="es-ES" sz="1400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B78C5FEF-EBB3-42AA-8E5F-16F7341BADD6}"/>
              </a:ext>
            </a:extLst>
          </p:cNvPr>
          <p:cNvSpPr/>
          <p:nvPr/>
        </p:nvSpPr>
        <p:spPr>
          <a:xfrm>
            <a:off x="198055" y="3420494"/>
            <a:ext cx="29515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Las facturas electrónicas se generan al instante de ser procesadas en tu sistema informática. </a:t>
            </a:r>
          </a:p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El envío al cliente es inmediato.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B8077062-94A3-44D8-BDDB-C07942C8908D}"/>
              </a:ext>
            </a:extLst>
          </p:cNvPr>
          <p:cNvSpPr/>
          <p:nvPr/>
        </p:nvSpPr>
        <p:spPr>
          <a:xfrm>
            <a:off x="3537087" y="3060700"/>
            <a:ext cx="15704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Mayor seguridad</a:t>
            </a:r>
            <a:endParaRPr lang="es-ES" sz="1400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60812EF-007D-48DE-B018-BFA0762A5AAF}"/>
              </a:ext>
            </a:extLst>
          </p:cNvPr>
          <p:cNvSpPr/>
          <p:nvPr/>
        </p:nvSpPr>
        <p:spPr>
          <a:xfrm>
            <a:off x="3537087" y="3420494"/>
            <a:ext cx="408175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Las facturas no se pierden por el camino. Conforme se generan, se mandan.</a:t>
            </a:r>
          </a:p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El envío y almacenamiento de las facturas es seguro y confidencial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FC332B6-FF3D-4AFC-883C-B6115D5EEF7B}"/>
              </a:ext>
            </a:extLst>
          </p:cNvPr>
          <p:cNvSpPr/>
          <p:nvPr/>
        </p:nvSpPr>
        <p:spPr>
          <a:xfrm>
            <a:off x="3537087" y="4854601"/>
            <a:ext cx="12608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Mayor control</a:t>
            </a:r>
            <a:endParaRPr lang="es-ES" sz="1400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681F0047-2B55-4E27-A759-1F1F84A66B4E}"/>
              </a:ext>
            </a:extLst>
          </p:cNvPr>
          <p:cNvSpPr/>
          <p:nvPr/>
        </p:nvSpPr>
        <p:spPr>
          <a:xfrm>
            <a:off x="3537088" y="5214395"/>
            <a:ext cx="4081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Sabes en todo momento cuándo un cliente ha sido notificado y cuándo ha consultado o descargado una factura. </a:t>
            </a:r>
          </a:p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Ningún cliente te podrá decir que no ha recibido la factura. </a:t>
            </a:r>
          </a:p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Las excusas para no pagar, casi desaparecen.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BC7457B7-D9E5-4616-87D5-00D518EBE1BA}"/>
              </a:ext>
            </a:extLst>
          </p:cNvPr>
          <p:cNvSpPr/>
          <p:nvPr/>
        </p:nvSpPr>
        <p:spPr>
          <a:xfrm>
            <a:off x="8376433" y="3060700"/>
            <a:ext cx="1768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Serás más eficiente</a:t>
            </a:r>
            <a:endParaRPr lang="es-ES" sz="1400" dirty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83CBD670-713E-4F69-9ACA-695160181FB9}"/>
              </a:ext>
            </a:extLst>
          </p:cNvPr>
          <p:cNvSpPr/>
          <p:nvPr/>
        </p:nvSpPr>
        <p:spPr>
          <a:xfrm>
            <a:off x="8376432" y="3420494"/>
            <a:ext cx="352981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Es todo más automático e inmediato, así que es fácil que también se acorten los plazos de cobro.</a:t>
            </a:r>
          </a:p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Tienes mayor control sobre cada factura, y puedes concentrar tus gestiones de cobro sobre aquellas que lo requieren realmente.</a:t>
            </a:r>
          </a:p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Va a ser difícil que te equivoques, porque está todo automatizado. 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E2CC374-BF09-4363-95F3-74B54E2660DA}"/>
              </a:ext>
            </a:extLst>
          </p:cNvPr>
          <p:cNvSpPr/>
          <p:nvPr/>
        </p:nvSpPr>
        <p:spPr>
          <a:xfrm>
            <a:off x="198055" y="5162378"/>
            <a:ext cx="2951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Las facturas, en su formato original, legibles y con las evidencias que acreditan su integridad y autenticidad, quedan almacenadas en un portal con un entorno privado para el cliente que podrá acceder a ellas siempre que quiera. 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70D6C73E-EDFB-4298-882D-E61D9B01C131}"/>
              </a:ext>
            </a:extLst>
          </p:cNvPr>
          <p:cNvSpPr/>
          <p:nvPr/>
        </p:nvSpPr>
        <p:spPr>
          <a:xfrm>
            <a:off x="198055" y="4907470"/>
            <a:ext cx="1562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Cumples con la ley</a:t>
            </a:r>
            <a:endParaRPr lang="es-ES" sz="1400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3CC5403-3DFB-4A1A-9301-DF0DC9EB5B19}"/>
              </a:ext>
            </a:extLst>
          </p:cNvPr>
          <p:cNvSpPr/>
          <p:nvPr/>
        </p:nvSpPr>
        <p:spPr>
          <a:xfrm>
            <a:off x="8376432" y="5460615"/>
            <a:ext cx="35298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Como invertirás menos tiempo en generar, imprimir, enviar facturas y perseguir su cobro, quizá puedas dedicarte a cosas que hagan crecer tu negocio.</a:t>
            </a:r>
          </a:p>
        </p:txBody>
      </p:sp>
    </p:spTree>
    <p:extLst>
      <p:ext uri="{BB962C8B-B14F-4D97-AF65-F5344CB8AC3E}">
        <p14:creationId xmlns:p14="http://schemas.microsoft.com/office/powerpoint/2010/main" val="31934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:a16="http://schemas.microsoft.com/office/drawing/2014/main" id="{6C14E641-08B3-4206-9847-C177133CFD15}"/>
              </a:ext>
            </a:extLst>
          </p:cNvPr>
          <p:cNvSpPr/>
          <p:nvPr/>
        </p:nvSpPr>
        <p:spPr>
          <a:xfrm>
            <a:off x="1" y="2809876"/>
            <a:ext cx="7835900" cy="40481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003E6DC-175A-4035-84C7-FC13C04B7FD9}"/>
              </a:ext>
            </a:extLst>
          </p:cNvPr>
          <p:cNvSpPr/>
          <p:nvPr/>
        </p:nvSpPr>
        <p:spPr>
          <a:xfrm>
            <a:off x="5235543" y="263932"/>
            <a:ext cx="1720912" cy="1720912"/>
          </a:xfrm>
          <a:prstGeom prst="ellipse">
            <a:avLst/>
          </a:prstGeom>
          <a:noFill/>
          <a:ln w="19050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9706548D-9878-4D9F-B4E6-A79392DF01E3}"/>
              </a:ext>
            </a:extLst>
          </p:cNvPr>
          <p:cNvSpPr/>
          <p:nvPr/>
        </p:nvSpPr>
        <p:spPr>
          <a:xfrm>
            <a:off x="198055" y="3060700"/>
            <a:ext cx="20055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Hacienda somos todos…</a:t>
            </a:r>
            <a:endParaRPr lang="es-ES" sz="1400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B78C5FEF-EBB3-42AA-8E5F-16F7341BADD6}"/>
              </a:ext>
            </a:extLst>
          </p:cNvPr>
          <p:cNvSpPr/>
          <p:nvPr/>
        </p:nvSpPr>
        <p:spPr>
          <a:xfrm>
            <a:off x="198055" y="3420494"/>
            <a:ext cx="2951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Todo hace pensar que con estas iniciativas se quiere mejorar el control de la fiscalidad, pero eso tampoco es tan malo.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B8077062-94A3-44D8-BDDB-C07942C8908D}"/>
              </a:ext>
            </a:extLst>
          </p:cNvPr>
          <p:cNvSpPr/>
          <p:nvPr/>
        </p:nvSpPr>
        <p:spPr>
          <a:xfrm>
            <a:off x="3537087" y="3060700"/>
            <a:ext cx="2245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Maximiza sus beneficios</a:t>
            </a:r>
            <a:endParaRPr lang="es-ES" sz="1400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60812EF-007D-48DE-B018-BFA0762A5AAF}"/>
              </a:ext>
            </a:extLst>
          </p:cNvPr>
          <p:cNvSpPr/>
          <p:nvPr/>
        </p:nvSpPr>
        <p:spPr>
          <a:xfrm>
            <a:off x="3537087" y="3420494"/>
            <a:ext cx="4081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Ahora que sabes que, pese a la obligatoriedad, también tienes cosas que ganar, aprovéchate y exprime todas las ventajas que tiene facturar en electrónico. 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FC332B6-FF3D-4AFC-883C-B6115D5EEF7B}"/>
              </a:ext>
            </a:extLst>
          </p:cNvPr>
          <p:cNvSpPr/>
          <p:nvPr/>
        </p:nvSpPr>
        <p:spPr>
          <a:xfrm>
            <a:off x="3537087" y="4854601"/>
            <a:ext cx="2759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Explícale bien las cosas a tu cliente</a:t>
            </a:r>
            <a:endParaRPr lang="es-ES" sz="1400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681F0047-2B55-4E27-A759-1F1F84A66B4E}"/>
              </a:ext>
            </a:extLst>
          </p:cNvPr>
          <p:cNvSpPr/>
          <p:nvPr/>
        </p:nvSpPr>
        <p:spPr>
          <a:xfrm>
            <a:off x="3537088" y="5214395"/>
            <a:ext cx="40817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Estás obligado a emitir las facturas en electrónico. Pero tu cliente puede que te las quiera seguir recibiendo en papel. </a:t>
            </a:r>
          </a:p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Una buena estrategia de comunicación, te ayudará a superar asperezas y facilitará la total automatización de tus procesos de facturación. 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E2CC374-BF09-4363-95F3-74B54E2660DA}"/>
              </a:ext>
            </a:extLst>
          </p:cNvPr>
          <p:cNvSpPr/>
          <p:nvPr/>
        </p:nvSpPr>
        <p:spPr>
          <a:xfrm>
            <a:off x="198055" y="5162378"/>
            <a:ext cx="2951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Aprovéchate del impulso que te puede dar el requerimiento de implantar la factura electrónica, y da un paso adelante para hacer tu empresa más digital.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70D6C73E-EDFB-4298-882D-E61D9B01C131}"/>
              </a:ext>
            </a:extLst>
          </p:cNvPr>
          <p:cNvSpPr/>
          <p:nvPr/>
        </p:nvSpPr>
        <p:spPr>
          <a:xfrm>
            <a:off x="198055" y="4907470"/>
            <a:ext cx="1995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Impulsa tu digitalización</a:t>
            </a:r>
            <a:endParaRPr lang="es-ES" sz="1400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3CC5403-3DFB-4A1A-9301-DF0DC9EB5B19}"/>
              </a:ext>
            </a:extLst>
          </p:cNvPr>
          <p:cNvSpPr/>
          <p:nvPr/>
        </p:nvSpPr>
        <p:spPr>
          <a:xfrm>
            <a:off x="8033955" y="2809876"/>
            <a:ext cx="37770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En el caso de las facturas, El coste el por documento puede llegar a reducirse hasta en un 80% cuando pasamos de un modelo analógico a uno digital.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2965607-EB4B-4114-A83E-AB38A8714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7702" y="630264"/>
            <a:ext cx="1116596" cy="104408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E453585-448C-48C4-81DD-788C7AB0ED6B}"/>
              </a:ext>
            </a:extLst>
          </p:cNvPr>
          <p:cNvSpPr txBox="1"/>
          <p:nvPr/>
        </p:nvSpPr>
        <p:spPr>
          <a:xfrm>
            <a:off x="3583849" y="2065244"/>
            <a:ext cx="5024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rgbClr val="54585C"/>
                </a:solidFill>
                <a:latin typeface="+mj-lt"/>
              </a:rPr>
              <a:t>Consejos y mantras no solicitados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CCEAAB-C06E-4BB2-9A50-EEFFE0E086D9}"/>
              </a:ext>
            </a:extLst>
          </p:cNvPr>
          <p:cNvSpPr txBox="1"/>
          <p:nvPr/>
        </p:nvSpPr>
        <p:spPr>
          <a:xfrm>
            <a:off x="8033955" y="4731491"/>
            <a:ext cx="37770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No hay archivo físico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No hay que imprimir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itchFamily="2" charset="0"/>
              </a:rPr>
              <a:t>Necesitas menos personas y menos horas para facturar a tus clientes.</a:t>
            </a:r>
          </a:p>
        </p:txBody>
      </p:sp>
    </p:spTree>
    <p:extLst>
      <p:ext uri="{BB962C8B-B14F-4D97-AF65-F5344CB8AC3E}">
        <p14:creationId xmlns:p14="http://schemas.microsoft.com/office/powerpoint/2010/main" val="11249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3" grpId="0"/>
      <p:bldP spid="44" grpId="0"/>
      <p:bldP spid="46" grpId="0"/>
      <p:bldP spid="47" grpId="0"/>
      <p:bldP spid="48" grpId="0"/>
      <p:bldP spid="49" grpId="0"/>
      <p:bldP spid="53" grpId="0"/>
      <p:bldP spid="54" grpId="0"/>
      <p:bldP spid="55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E48DD4-8A37-46E7-843A-2D4BD4B8679E}"/>
              </a:ext>
            </a:extLst>
          </p:cNvPr>
          <p:cNvSpPr txBox="1"/>
          <p:nvPr/>
        </p:nvSpPr>
        <p:spPr>
          <a:xfrm>
            <a:off x="3183960" y="1851644"/>
            <a:ext cx="145584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9900" dirty="0">
                <a:solidFill>
                  <a:srgbClr val="517F9F"/>
                </a:solidFill>
              </a:rPr>
              <a:t>#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4B58A6-B616-4FF8-86E4-00DFD58339EE}"/>
              </a:ext>
            </a:extLst>
          </p:cNvPr>
          <p:cNvSpPr txBox="1"/>
          <p:nvPr/>
        </p:nvSpPr>
        <p:spPr>
          <a:xfrm>
            <a:off x="4639808" y="2955379"/>
            <a:ext cx="3520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>
                <a:solidFill>
                  <a:srgbClr val="54585C"/>
                </a:solidFill>
              </a:rPr>
              <a:t>Gracias!!</a:t>
            </a:r>
          </a:p>
        </p:txBody>
      </p:sp>
      <p:sp>
        <p:nvSpPr>
          <p:cNvPr id="3" name="CuadroTexto 2">
            <a:hlinkClick r:id="rId2"/>
            <a:extLst>
              <a:ext uri="{FF2B5EF4-FFF2-40B4-BE49-F238E27FC236}">
                <a16:creationId xmlns:a16="http://schemas.microsoft.com/office/drawing/2014/main" id="{0F44CEE3-DCF2-4F56-A7D5-960B98A8EC8E}"/>
              </a:ext>
            </a:extLst>
          </p:cNvPr>
          <p:cNvSpPr txBox="1"/>
          <p:nvPr/>
        </p:nvSpPr>
        <p:spPr>
          <a:xfrm>
            <a:off x="4775200" y="4015754"/>
            <a:ext cx="2449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54585C"/>
                </a:solidFill>
              </a:rPr>
              <a:t>edicomgroup.com</a:t>
            </a:r>
          </a:p>
        </p:txBody>
      </p:sp>
    </p:spTree>
    <p:extLst>
      <p:ext uri="{BB962C8B-B14F-4D97-AF65-F5344CB8AC3E}">
        <p14:creationId xmlns:p14="http://schemas.microsoft.com/office/powerpoint/2010/main" val="10245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074E5D23-0EE3-4F1A-974D-631FB4D76B62}"/>
              </a:ext>
            </a:extLst>
          </p:cNvPr>
          <p:cNvSpPr/>
          <p:nvPr/>
        </p:nvSpPr>
        <p:spPr>
          <a:xfrm>
            <a:off x="3582335" y="1082013"/>
            <a:ext cx="5130842" cy="3234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5 CuadroTexto">
            <a:extLst>
              <a:ext uri="{FF2B5EF4-FFF2-40B4-BE49-F238E27FC236}">
                <a16:creationId xmlns:a16="http://schemas.microsoft.com/office/drawing/2014/main" id="{2EA0C3D0-F089-4636-8B73-8F7800760CAE}"/>
              </a:ext>
            </a:extLst>
          </p:cNvPr>
          <p:cNvSpPr txBox="1"/>
          <p:nvPr/>
        </p:nvSpPr>
        <p:spPr>
          <a:xfrm>
            <a:off x="3827748" y="128076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1600">
                <a:solidFill>
                  <a:srgbClr val="54585C"/>
                </a:solidFill>
              </a:defRPr>
            </a:lvl1pPr>
          </a:lstStyle>
          <a:p>
            <a:pPr algn="ctr">
              <a:spcAft>
                <a:spcPts val="3600"/>
              </a:spcAft>
            </a:pPr>
            <a:r>
              <a:rPr lang="es-ES" dirty="0"/>
              <a:t>Se expide y recibe en formato electrónico</a:t>
            </a:r>
          </a:p>
          <a:p>
            <a:pPr algn="ctr">
              <a:spcAft>
                <a:spcPts val="3600"/>
              </a:spcAft>
            </a:pPr>
            <a:r>
              <a:rPr lang="es-ES" dirty="0"/>
              <a:t>Acredita la compra-venta de bienes y servicios</a:t>
            </a:r>
          </a:p>
          <a:p>
            <a:pPr algn="ctr">
              <a:spcAft>
                <a:spcPts val="3600"/>
              </a:spcAft>
            </a:pPr>
            <a:r>
              <a:rPr lang="es-ES" dirty="0"/>
              <a:t>Fuente de auditoría del IVA y otros impuestos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D82B10-4E45-4D57-8BC1-DB4AE6560060}"/>
              </a:ext>
            </a:extLst>
          </p:cNvPr>
          <p:cNvSpPr txBox="1"/>
          <p:nvPr/>
        </p:nvSpPr>
        <p:spPr>
          <a:xfrm>
            <a:off x="4198563" y="517843"/>
            <a:ext cx="379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rgbClr val="54585C"/>
                </a:solidFill>
                <a:latin typeface="+mj-lt"/>
              </a:rPr>
              <a:t>Una factura electrónica…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E35FF5-896A-40B6-B3E9-858339DAE3B3}"/>
              </a:ext>
            </a:extLst>
          </p:cNvPr>
          <p:cNvSpPr txBox="1"/>
          <p:nvPr/>
        </p:nvSpPr>
        <p:spPr>
          <a:xfrm>
            <a:off x="422047" y="2345553"/>
            <a:ext cx="235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300000"/>
              </a:lnSpc>
              <a:defRPr sz="1600">
                <a:solidFill>
                  <a:srgbClr val="54585C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" b="1" dirty="0"/>
              <a:t>Connotaciones jurídicas para resolver litigios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4EE474-C825-4B61-95E7-349D1FD44BF8}"/>
              </a:ext>
            </a:extLst>
          </p:cNvPr>
          <p:cNvSpPr txBox="1"/>
          <p:nvPr/>
        </p:nvSpPr>
        <p:spPr>
          <a:xfrm>
            <a:off x="9415405" y="2345553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300000"/>
              </a:lnSpc>
              <a:defRPr sz="1600">
                <a:solidFill>
                  <a:srgbClr val="54585C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b="1" dirty="0"/>
              <a:t>Instrumento de recaudación fiscal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C5C3D8-4DEE-4DBB-BC38-5F6670615ACC}"/>
              </a:ext>
            </a:extLst>
          </p:cNvPr>
          <p:cNvSpPr txBox="1"/>
          <p:nvPr/>
        </p:nvSpPr>
        <p:spPr>
          <a:xfrm>
            <a:off x="9415405" y="2930328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300000"/>
              </a:lnSpc>
              <a:defRPr sz="1600">
                <a:solidFill>
                  <a:srgbClr val="54585C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1200" b="1" dirty="0"/>
              <a:t>Muy efectivo si el procedimiento es 100% telemático</a:t>
            </a:r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5659C3C5-30DB-4154-A120-8BDDE454C1CE}"/>
              </a:ext>
            </a:extLst>
          </p:cNvPr>
          <p:cNvSpPr/>
          <p:nvPr/>
        </p:nvSpPr>
        <p:spPr>
          <a:xfrm rot="16200000">
            <a:off x="2983044" y="2509535"/>
            <a:ext cx="386715" cy="267303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84F18916-9E59-48CC-9D59-51AE9A7FA19B}"/>
              </a:ext>
            </a:extLst>
          </p:cNvPr>
          <p:cNvSpPr/>
          <p:nvPr/>
        </p:nvSpPr>
        <p:spPr>
          <a:xfrm rot="5400000">
            <a:off x="8822241" y="2509535"/>
            <a:ext cx="386715" cy="267303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36E8C90F-467D-4013-A06A-E8775A137878}"/>
              </a:ext>
            </a:extLst>
          </p:cNvPr>
          <p:cNvSpPr/>
          <p:nvPr/>
        </p:nvSpPr>
        <p:spPr>
          <a:xfrm rot="10800000">
            <a:off x="5902643" y="4429799"/>
            <a:ext cx="386715" cy="267303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344CED-2795-4AB8-A5D4-ECC6B8DA6277}"/>
              </a:ext>
            </a:extLst>
          </p:cNvPr>
          <p:cNvSpPr txBox="1"/>
          <p:nvPr/>
        </p:nvSpPr>
        <p:spPr>
          <a:xfrm>
            <a:off x="4529362" y="4877012"/>
            <a:ext cx="313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lnSpc>
                <a:spcPct val="300000"/>
              </a:lnSpc>
              <a:defRPr sz="1600">
                <a:solidFill>
                  <a:srgbClr val="54585C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s-ES" b="1" dirty="0"/>
              <a:t>Todos los países legislan sobre este asunto… y no poco</a:t>
            </a:r>
          </a:p>
        </p:txBody>
      </p:sp>
      <p:sp>
        <p:nvSpPr>
          <p:cNvPr id="13" name="5 CuadroTexto">
            <a:extLst>
              <a:ext uri="{FF2B5EF4-FFF2-40B4-BE49-F238E27FC236}">
                <a16:creationId xmlns:a16="http://schemas.microsoft.com/office/drawing/2014/main" id="{98B9FF33-0AC5-4CFB-8D14-B6979E29D62C}"/>
              </a:ext>
            </a:extLst>
          </p:cNvPr>
          <p:cNvSpPr txBox="1"/>
          <p:nvPr/>
        </p:nvSpPr>
        <p:spPr>
          <a:xfrm>
            <a:off x="3827748" y="3526815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1600">
                <a:solidFill>
                  <a:srgbClr val="54585C"/>
                </a:solidFill>
              </a:defRPr>
            </a:lvl1pPr>
          </a:lstStyle>
          <a:p>
            <a:pPr algn="ctr">
              <a:spcAft>
                <a:spcPts val="3600"/>
              </a:spcAft>
            </a:pPr>
            <a:r>
              <a:rPr lang="es-ES" b="1" dirty="0"/>
              <a:t>Tiene idéntica validez que una factura en papel  (siempre que se cumplan ciertas condiciones)</a:t>
            </a:r>
          </a:p>
        </p:txBody>
      </p:sp>
    </p:spTree>
    <p:extLst>
      <p:ext uri="{BB962C8B-B14F-4D97-AF65-F5344CB8AC3E}">
        <p14:creationId xmlns:p14="http://schemas.microsoft.com/office/powerpoint/2010/main" val="10812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6" grpId="0"/>
      <p:bldP spid="7" grpId="0"/>
      <p:bldP spid="11" grpId="0" animBg="1"/>
      <p:bldP spid="12" grpId="0" animBg="1"/>
      <p:bldP spid="14" grpId="0" animBg="1"/>
      <p:bldP spid="1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8CEA065-074E-4B45-A4CB-A5326B81AE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6400" y="777217"/>
            <a:ext cx="2171700" cy="1635783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s-ES" b="1" dirty="0"/>
              <a:t>Legislación (I)</a:t>
            </a:r>
          </a:p>
          <a:p>
            <a:pPr algn="l">
              <a:lnSpc>
                <a:spcPct val="100000"/>
              </a:lnSpc>
            </a:pPr>
            <a:r>
              <a:rPr lang="es-ES" sz="1800" dirty="0"/>
              <a:t>Factura Electrónica en Europa</a:t>
            </a:r>
          </a:p>
        </p:txBody>
      </p:sp>
    </p:spTree>
    <p:extLst>
      <p:ext uri="{BB962C8B-B14F-4D97-AF65-F5344CB8AC3E}">
        <p14:creationId xmlns:p14="http://schemas.microsoft.com/office/powerpoint/2010/main" val="39788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5F68270-7F70-48C6-A8FE-1EB26EDBE461}"/>
              </a:ext>
            </a:extLst>
          </p:cNvPr>
          <p:cNvSpPr txBox="1"/>
          <p:nvPr/>
        </p:nvSpPr>
        <p:spPr>
          <a:xfrm>
            <a:off x="4591367" y="517843"/>
            <a:ext cx="3009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rgbClr val="54585C"/>
                </a:solidFill>
                <a:latin typeface="+mj-lt"/>
              </a:rPr>
              <a:t>Directivas europeas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6A7C697E-D768-4835-A276-52D218EE748A}"/>
              </a:ext>
            </a:extLst>
          </p:cNvPr>
          <p:cNvSpPr txBox="1"/>
          <p:nvPr/>
        </p:nvSpPr>
        <p:spPr>
          <a:xfrm>
            <a:off x="3800475" y="1141322"/>
            <a:ext cx="4591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spcAft>
                <a:spcPts val="1200"/>
              </a:spcAft>
              <a:defRPr sz="1600">
                <a:solidFill>
                  <a:srgbClr val="54585C"/>
                </a:solidFill>
              </a:defRPr>
            </a:lvl1pPr>
          </a:lstStyle>
          <a:p>
            <a:r>
              <a:rPr lang="es-ES" dirty="0"/>
              <a:t>Mejorar el funcionamiento del mercado interior</a:t>
            </a:r>
          </a:p>
          <a:p>
            <a:r>
              <a:rPr lang="es-ES" dirty="0"/>
              <a:t>Favorecer la interoperabilidad entre los estados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CCC298-ACBB-4077-BD41-FB052ED36D05}"/>
              </a:ext>
            </a:extLst>
          </p:cNvPr>
          <p:cNvSpPr/>
          <p:nvPr/>
        </p:nvSpPr>
        <p:spPr>
          <a:xfrm>
            <a:off x="1607672" y="4095413"/>
            <a:ext cx="3433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600" dirty="0">
                <a:solidFill>
                  <a:srgbClr val="54585C"/>
                </a:solidFill>
              </a:rPr>
              <a:t>Ámbito B2B (Business </a:t>
            </a:r>
            <a:r>
              <a:rPr lang="es-ES" sz="1600" dirty="0" err="1">
                <a:solidFill>
                  <a:srgbClr val="54585C"/>
                </a:solidFill>
              </a:rPr>
              <a:t>to</a:t>
            </a:r>
            <a:r>
              <a:rPr lang="es-ES" sz="1600" dirty="0">
                <a:solidFill>
                  <a:srgbClr val="54585C"/>
                </a:solidFill>
              </a:rPr>
              <a:t> Business)</a:t>
            </a:r>
          </a:p>
          <a:p>
            <a:pPr algn="ctr">
              <a:spcAft>
                <a:spcPts val="1200"/>
              </a:spcAft>
            </a:pPr>
            <a:r>
              <a:rPr lang="es-ES" sz="1600" dirty="0">
                <a:solidFill>
                  <a:srgbClr val="54585C"/>
                </a:solidFill>
              </a:rPr>
              <a:t> Directiva 2010/45/UE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1379CDC-1933-43A8-8FBE-E018C01DE02E}"/>
              </a:ext>
            </a:extLst>
          </p:cNvPr>
          <p:cNvSpPr/>
          <p:nvPr/>
        </p:nvSpPr>
        <p:spPr>
          <a:xfrm>
            <a:off x="7151222" y="4095413"/>
            <a:ext cx="3433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600" dirty="0">
                <a:solidFill>
                  <a:srgbClr val="54585C"/>
                </a:solidFill>
              </a:rPr>
              <a:t>Ámbito B2G (Business </a:t>
            </a:r>
            <a:r>
              <a:rPr lang="es-ES" sz="1600" dirty="0" err="1">
                <a:solidFill>
                  <a:srgbClr val="54585C"/>
                </a:solidFill>
              </a:rPr>
              <a:t>to</a:t>
            </a:r>
            <a:r>
              <a:rPr lang="es-ES" sz="1600" dirty="0">
                <a:solidFill>
                  <a:srgbClr val="54585C"/>
                </a:solidFill>
              </a:rPr>
              <a:t> </a:t>
            </a:r>
            <a:r>
              <a:rPr lang="es-ES" sz="1600" dirty="0" err="1">
                <a:solidFill>
                  <a:srgbClr val="54585C"/>
                </a:solidFill>
              </a:rPr>
              <a:t>Government</a:t>
            </a:r>
            <a:r>
              <a:rPr lang="es-ES" sz="1600" dirty="0">
                <a:solidFill>
                  <a:srgbClr val="54585C"/>
                </a:solidFill>
              </a:rPr>
              <a:t>) </a:t>
            </a:r>
          </a:p>
          <a:p>
            <a:pPr algn="ctr">
              <a:spcAft>
                <a:spcPts val="1200"/>
              </a:spcAft>
            </a:pPr>
            <a:r>
              <a:rPr lang="es-ES" sz="1600" dirty="0">
                <a:solidFill>
                  <a:srgbClr val="54585C"/>
                </a:solidFill>
              </a:rPr>
              <a:t>Directiva 2014/55/UE 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CB08A3D7-1B53-4829-9FAE-7F8F68DC7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7974" y="2658298"/>
            <a:ext cx="952500" cy="866775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565CFBF3-AFFA-431F-AF98-9BC506C2F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1524" y="2594696"/>
            <a:ext cx="952500" cy="952500"/>
          </a:xfrm>
          <a:prstGeom prst="rect">
            <a:avLst/>
          </a:prstGeom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50F3AD15-5F72-43C5-96C1-74C58FA69B71}"/>
              </a:ext>
            </a:extLst>
          </p:cNvPr>
          <p:cNvSpPr/>
          <p:nvPr/>
        </p:nvSpPr>
        <p:spPr>
          <a:xfrm>
            <a:off x="2528358" y="2275080"/>
            <a:ext cx="1591733" cy="1591733"/>
          </a:xfrm>
          <a:prstGeom prst="ellipse">
            <a:avLst/>
          </a:prstGeom>
          <a:noFill/>
          <a:ln w="28575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264E07E-C6FA-42AD-A2E7-674845F62358}"/>
              </a:ext>
            </a:extLst>
          </p:cNvPr>
          <p:cNvSpPr/>
          <p:nvPr/>
        </p:nvSpPr>
        <p:spPr>
          <a:xfrm>
            <a:off x="8071908" y="2275080"/>
            <a:ext cx="1591733" cy="1591733"/>
          </a:xfrm>
          <a:prstGeom prst="ellipse">
            <a:avLst/>
          </a:prstGeom>
          <a:noFill/>
          <a:ln w="28575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31675114-1213-441E-AAB1-B0C593496C5A}"/>
              </a:ext>
            </a:extLst>
          </p:cNvPr>
          <p:cNvCxnSpPr>
            <a:cxnSpLocks/>
            <a:stCxn id="5" idx="1"/>
            <a:endCxn id="30" idx="0"/>
          </p:cNvCxnSpPr>
          <p:nvPr/>
        </p:nvCxnSpPr>
        <p:spPr>
          <a:xfrm rot="10800000" flipV="1">
            <a:off x="3324225" y="779452"/>
            <a:ext cx="1267142" cy="1495627"/>
          </a:xfrm>
          <a:prstGeom prst="bentConnector2">
            <a:avLst/>
          </a:prstGeom>
          <a:noFill/>
          <a:ln w="28575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AB41D64C-931B-40B1-9FF6-F09CC7DF098E}"/>
              </a:ext>
            </a:extLst>
          </p:cNvPr>
          <p:cNvCxnSpPr>
            <a:cxnSpLocks/>
            <a:stCxn id="5" idx="3"/>
            <a:endCxn id="31" idx="0"/>
          </p:cNvCxnSpPr>
          <p:nvPr/>
        </p:nvCxnSpPr>
        <p:spPr>
          <a:xfrm>
            <a:off x="7600652" y="779453"/>
            <a:ext cx="1267123" cy="1495627"/>
          </a:xfrm>
          <a:prstGeom prst="bentConnector2">
            <a:avLst/>
          </a:prstGeom>
          <a:noFill/>
          <a:ln w="28575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8228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>
            <a:extLst>
              <a:ext uri="{FF2B5EF4-FFF2-40B4-BE49-F238E27FC236}">
                <a16:creationId xmlns:a16="http://schemas.microsoft.com/office/drawing/2014/main" id="{75D0A385-8B5A-4D09-B4E2-CE938B0F238F}"/>
              </a:ext>
            </a:extLst>
          </p:cNvPr>
          <p:cNvSpPr/>
          <p:nvPr/>
        </p:nvSpPr>
        <p:spPr>
          <a:xfrm>
            <a:off x="9130694" y="2658298"/>
            <a:ext cx="3009285" cy="180975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3F66849-60F7-4275-B650-F2C5FCD1A9BB}"/>
              </a:ext>
            </a:extLst>
          </p:cNvPr>
          <p:cNvSpPr/>
          <p:nvPr/>
        </p:nvSpPr>
        <p:spPr>
          <a:xfrm>
            <a:off x="5495924" y="2658297"/>
            <a:ext cx="3009285" cy="413302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F68270-7F70-48C6-A8FE-1EB26EDBE461}"/>
              </a:ext>
            </a:extLst>
          </p:cNvPr>
          <p:cNvSpPr txBox="1"/>
          <p:nvPr/>
        </p:nvSpPr>
        <p:spPr>
          <a:xfrm>
            <a:off x="4591367" y="517843"/>
            <a:ext cx="3009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rgbClr val="54585C"/>
                </a:solidFill>
                <a:latin typeface="+mj-lt"/>
              </a:rPr>
              <a:t>Directivas europeas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CCC298-ACBB-4077-BD41-FB052ED36D05}"/>
              </a:ext>
            </a:extLst>
          </p:cNvPr>
          <p:cNvSpPr/>
          <p:nvPr/>
        </p:nvSpPr>
        <p:spPr>
          <a:xfrm>
            <a:off x="1607672" y="4095413"/>
            <a:ext cx="3433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600" dirty="0">
                <a:solidFill>
                  <a:srgbClr val="54585C"/>
                </a:solidFill>
              </a:rPr>
              <a:t>Ámbito B2B (Business </a:t>
            </a:r>
            <a:r>
              <a:rPr lang="es-ES" sz="1600" dirty="0" err="1">
                <a:solidFill>
                  <a:srgbClr val="54585C"/>
                </a:solidFill>
              </a:rPr>
              <a:t>to</a:t>
            </a:r>
            <a:r>
              <a:rPr lang="es-ES" sz="1600" dirty="0">
                <a:solidFill>
                  <a:srgbClr val="54585C"/>
                </a:solidFill>
              </a:rPr>
              <a:t> Business)</a:t>
            </a:r>
          </a:p>
          <a:p>
            <a:pPr algn="ctr">
              <a:spcAft>
                <a:spcPts val="1200"/>
              </a:spcAft>
            </a:pPr>
            <a:r>
              <a:rPr lang="es-ES" sz="1600" dirty="0">
                <a:solidFill>
                  <a:srgbClr val="54585C"/>
                </a:solidFill>
              </a:rPr>
              <a:t> Directiva 2010/45/UE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50F3AD15-5F72-43C5-96C1-74C58FA69B71}"/>
              </a:ext>
            </a:extLst>
          </p:cNvPr>
          <p:cNvSpPr/>
          <p:nvPr/>
        </p:nvSpPr>
        <p:spPr>
          <a:xfrm>
            <a:off x="2528358" y="2275080"/>
            <a:ext cx="1591733" cy="1591733"/>
          </a:xfrm>
          <a:prstGeom prst="ellipse">
            <a:avLst/>
          </a:prstGeom>
          <a:noFill/>
          <a:ln w="28575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BDB675D-0B54-4F3F-8337-4B06E6A9DD27}"/>
              </a:ext>
            </a:extLst>
          </p:cNvPr>
          <p:cNvSpPr/>
          <p:nvPr/>
        </p:nvSpPr>
        <p:spPr>
          <a:xfrm>
            <a:off x="6640825" y="1603944"/>
            <a:ext cx="162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517F9F"/>
                </a:solidFill>
              </a:rPr>
              <a:t>Aceptación del destinatario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A6FBA8B-1C94-4BE1-9B5A-41EA46AFAF2A}"/>
              </a:ext>
            </a:extLst>
          </p:cNvPr>
          <p:cNvSpPr/>
          <p:nvPr/>
        </p:nvSpPr>
        <p:spPr>
          <a:xfrm>
            <a:off x="6640825" y="2978779"/>
            <a:ext cx="162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517F9F"/>
                </a:solidFill>
              </a:rPr>
              <a:t>Autenticidad del origen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1C8C75D-1577-4302-8888-4F719F4268AC}"/>
              </a:ext>
            </a:extLst>
          </p:cNvPr>
          <p:cNvSpPr/>
          <p:nvPr/>
        </p:nvSpPr>
        <p:spPr>
          <a:xfrm>
            <a:off x="6775530" y="4421257"/>
            <a:ext cx="162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517F9F"/>
                </a:solidFill>
              </a:rPr>
              <a:t>Integridad del contenido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228D807-6789-4D84-9899-C7039B810EB1}"/>
              </a:ext>
            </a:extLst>
          </p:cNvPr>
          <p:cNvSpPr/>
          <p:nvPr/>
        </p:nvSpPr>
        <p:spPr>
          <a:xfrm>
            <a:off x="10284122" y="1603944"/>
            <a:ext cx="162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517F9F"/>
                </a:solidFill>
              </a:rPr>
              <a:t>Legibilidad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5C0815F-BC13-4272-AE4C-477A177308B0}"/>
              </a:ext>
            </a:extLst>
          </p:cNvPr>
          <p:cNvSpPr/>
          <p:nvPr/>
        </p:nvSpPr>
        <p:spPr>
          <a:xfrm>
            <a:off x="10284122" y="2944048"/>
            <a:ext cx="162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517F9F"/>
                </a:solidFill>
              </a:rPr>
              <a:t>Almacenamiento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30CBEBF-92C5-46BE-AE36-F23548274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3165" y="1674965"/>
            <a:ext cx="657660" cy="4603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683BF84-CB3C-4751-BA0C-AF828C13F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5741" y="4320963"/>
            <a:ext cx="689789" cy="64150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B5E4100E-5CF0-417F-8473-2A9B76FD8B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5741" y="2895953"/>
            <a:ext cx="444429" cy="584775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C3FC99D6-D556-4A7F-82FE-6B581825A29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63642" y="1633378"/>
            <a:ext cx="481871" cy="501949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5CA42F3D-D6B7-46B7-9119-A4DCDD4B847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76942" y="2797086"/>
            <a:ext cx="584775" cy="584775"/>
          </a:xfrm>
          <a:prstGeom prst="rect">
            <a:avLst/>
          </a:prstGeom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1CEB144-8E9B-4617-9869-3F4D27D8CAA4}"/>
              </a:ext>
            </a:extLst>
          </p:cNvPr>
          <p:cNvCxnSpPr>
            <a:cxnSpLocks/>
          </p:cNvCxnSpPr>
          <p:nvPr/>
        </p:nvCxnSpPr>
        <p:spPr>
          <a:xfrm>
            <a:off x="5791045" y="5708566"/>
            <a:ext cx="2356138" cy="0"/>
          </a:xfrm>
          <a:prstGeom prst="line">
            <a:avLst/>
          </a:prstGeom>
          <a:ln w="12700">
            <a:solidFill>
              <a:srgbClr val="49A7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42115E2-0676-4510-BE46-AD0DBF443376}"/>
              </a:ext>
            </a:extLst>
          </p:cNvPr>
          <p:cNvSpPr/>
          <p:nvPr/>
        </p:nvSpPr>
        <p:spPr>
          <a:xfrm>
            <a:off x="5873849" y="5759521"/>
            <a:ext cx="2414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dirty="0">
                <a:solidFill>
                  <a:srgbClr val="54585C"/>
                </a:solidFill>
              </a:rPr>
              <a:t>Pistas de auditoría</a:t>
            </a:r>
          </a:p>
          <a:p>
            <a:pPr>
              <a:spcAft>
                <a:spcPts val="1200"/>
              </a:spcAft>
            </a:pPr>
            <a:r>
              <a:rPr lang="es-ES" sz="1200" dirty="0">
                <a:solidFill>
                  <a:srgbClr val="54585C"/>
                </a:solidFill>
              </a:rPr>
              <a:t>EDI con procedimientos adicionales</a:t>
            </a:r>
          </a:p>
          <a:p>
            <a:pPr>
              <a:spcAft>
                <a:spcPts val="1200"/>
              </a:spcAft>
            </a:pPr>
            <a:r>
              <a:rPr lang="es-ES" sz="1200" b="1" dirty="0">
                <a:solidFill>
                  <a:srgbClr val="54585C"/>
                </a:solidFill>
              </a:rPr>
              <a:t>Firma Electrónica Avanzada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FB0B892-B764-45B4-BBAB-860076506250}"/>
              </a:ext>
            </a:extLst>
          </p:cNvPr>
          <p:cNvCxnSpPr>
            <a:cxnSpLocks/>
          </p:cNvCxnSpPr>
          <p:nvPr/>
        </p:nvCxnSpPr>
        <p:spPr>
          <a:xfrm>
            <a:off x="9550463" y="3445997"/>
            <a:ext cx="2356138" cy="0"/>
          </a:xfrm>
          <a:prstGeom prst="line">
            <a:avLst/>
          </a:prstGeom>
          <a:ln w="12700">
            <a:solidFill>
              <a:srgbClr val="49A7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C9E4D875-DA29-45CB-BE9C-2BC1756A2EA5}"/>
              </a:ext>
            </a:extLst>
          </p:cNvPr>
          <p:cNvSpPr/>
          <p:nvPr/>
        </p:nvSpPr>
        <p:spPr>
          <a:xfrm>
            <a:off x="9576942" y="3514382"/>
            <a:ext cx="2414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dirty="0">
                <a:solidFill>
                  <a:srgbClr val="54585C"/>
                </a:solidFill>
              </a:rPr>
              <a:t>Factura en su formato original (PDF, EDIFACT, X12, TXT, PDF…) junto con los datos que garanticen su integridad y autenticidad.</a:t>
            </a:r>
          </a:p>
        </p:txBody>
      </p:sp>
      <p:pic>
        <p:nvPicPr>
          <p:cNvPr id="39" name="Gráfico 38">
            <a:extLst>
              <a:ext uri="{FF2B5EF4-FFF2-40B4-BE49-F238E27FC236}">
                <a16:creationId xmlns:a16="http://schemas.microsoft.com/office/drawing/2014/main" id="{643E4F17-49E6-45DB-8813-AD612FE1B5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47974" y="2658298"/>
            <a:ext cx="952500" cy="866775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13A9137A-03A3-403A-BBCE-B7FBAE9F82ED}"/>
              </a:ext>
            </a:extLst>
          </p:cNvPr>
          <p:cNvSpPr/>
          <p:nvPr/>
        </p:nvSpPr>
        <p:spPr>
          <a:xfrm>
            <a:off x="5873849" y="3587563"/>
            <a:ext cx="24148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050" dirty="0">
                <a:solidFill>
                  <a:srgbClr val="54585C"/>
                </a:solidFill>
              </a:rPr>
              <a:t>El emisor de la factura es quien dice ser. No se ha podido suplantar su identidad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B1C5697-6C1F-498E-B1AE-1A76E17A2AB3}"/>
              </a:ext>
            </a:extLst>
          </p:cNvPr>
          <p:cNvSpPr/>
          <p:nvPr/>
        </p:nvSpPr>
        <p:spPr>
          <a:xfrm>
            <a:off x="5873849" y="5003125"/>
            <a:ext cx="2414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000" dirty="0">
                <a:solidFill>
                  <a:srgbClr val="54585C"/>
                </a:solidFill>
              </a:rPr>
              <a:t>El contenido del documento que recibe el cliente es idéntico al que envió el proveedor. No se ha podido modificar.</a:t>
            </a:r>
          </a:p>
        </p:txBody>
      </p:sp>
    </p:spTree>
    <p:extLst>
      <p:ext uri="{BB962C8B-B14F-4D97-AF65-F5344CB8AC3E}">
        <p14:creationId xmlns:p14="http://schemas.microsoft.com/office/powerpoint/2010/main" val="30510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 animBg="1"/>
      <p:bldP spid="13" grpId="0"/>
      <p:bldP spid="14" grpId="0"/>
      <p:bldP spid="15" grpId="0"/>
      <p:bldP spid="16" grpId="0"/>
      <p:bldP spid="17" grpId="0"/>
      <p:bldP spid="34" grpId="0"/>
      <p:bldP spid="38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0A541FFE-2427-4CAC-968B-9604AAA6F49F}"/>
              </a:ext>
            </a:extLst>
          </p:cNvPr>
          <p:cNvSpPr/>
          <p:nvPr/>
        </p:nvSpPr>
        <p:spPr>
          <a:xfrm>
            <a:off x="3910525" y="1439711"/>
            <a:ext cx="3009285" cy="198928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69EF96B-2349-4464-8188-F6D2ED072F91}"/>
              </a:ext>
            </a:extLst>
          </p:cNvPr>
          <p:cNvSpPr/>
          <p:nvPr/>
        </p:nvSpPr>
        <p:spPr>
          <a:xfrm>
            <a:off x="564699" y="4588178"/>
            <a:ext cx="3009285" cy="210748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F1CB3FE-9A10-4A3B-8FEE-A848B24E9004}"/>
              </a:ext>
            </a:extLst>
          </p:cNvPr>
          <p:cNvCxnSpPr>
            <a:cxnSpLocks/>
          </p:cNvCxnSpPr>
          <p:nvPr/>
        </p:nvCxnSpPr>
        <p:spPr>
          <a:xfrm>
            <a:off x="859820" y="5627983"/>
            <a:ext cx="2356138" cy="0"/>
          </a:xfrm>
          <a:prstGeom prst="line">
            <a:avLst/>
          </a:prstGeom>
          <a:ln w="12700">
            <a:solidFill>
              <a:srgbClr val="49A7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9570B07-5161-41AA-8B9B-A09E48591345}"/>
              </a:ext>
            </a:extLst>
          </p:cNvPr>
          <p:cNvSpPr/>
          <p:nvPr/>
        </p:nvSpPr>
        <p:spPr>
          <a:xfrm>
            <a:off x="564699" y="1439711"/>
            <a:ext cx="3009285" cy="288463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200C508D-7E3A-4EBF-B47E-F240B02879FC}"/>
              </a:ext>
            </a:extLst>
          </p:cNvPr>
          <p:cNvCxnSpPr>
            <a:cxnSpLocks/>
          </p:cNvCxnSpPr>
          <p:nvPr/>
        </p:nvCxnSpPr>
        <p:spPr>
          <a:xfrm>
            <a:off x="859820" y="2479516"/>
            <a:ext cx="2356138" cy="0"/>
          </a:xfrm>
          <a:prstGeom prst="line">
            <a:avLst/>
          </a:prstGeom>
          <a:ln w="12700">
            <a:solidFill>
              <a:srgbClr val="49A7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B5F68270-7F70-48C6-A8FE-1EB26EDBE461}"/>
              </a:ext>
            </a:extLst>
          </p:cNvPr>
          <p:cNvSpPr txBox="1"/>
          <p:nvPr/>
        </p:nvSpPr>
        <p:spPr>
          <a:xfrm>
            <a:off x="4591367" y="517843"/>
            <a:ext cx="3009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rgbClr val="54585C"/>
                </a:solidFill>
                <a:latin typeface="+mj-lt"/>
              </a:rPr>
              <a:t>Directivas europeas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1379CDC-1933-43A8-8FBE-E018C01DE02E}"/>
              </a:ext>
            </a:extLst>
          </p:cNvPr>
          <p:cNvSpPr/>
          <p:nvPr/>
        </p:nvSpPr>
        <p:spPr>
          <a:xfrm>
            <a:off x="7151222" y="4095413"/>
            <a:ext cx="3433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600" dirty="0">
                <a:solidFill>
                  <a:srgbClr val="54585C"/>
                </a:solidFill>
              </a:rPr>
              <a:t>Ámbito B2G (Business </a:t>
            </a:r>
            <a:r>
              <a:rPr lang="es-ES" sz="1600" dirty="0" err="1">
                <a:solidFill>
                  <a:srgbClr val="54585C"/>
                </a:solidFill>
              </a:rPr>
              <a:t>to</a:t>
            </a:r>
            <a:r>
              <a:rPr lang="es-ES" sz="1600" dirty="0">
                <a:solidFill>
                  <a:srgbClr val="54585C"/>
                </a:solidFill>
              </a:rPr>
              <a:t> </a:t>
            </a:r>
            <a:r>
              <a:rPr lang="es-ES" sz="1600" dirty="0" err="1">
                <a:solidFill>
                  <a:srgbClr val="54585C"/>
                </a:solidFill>
              </a:rPr>
              <a:t>Government</a:t>
            </a:r>
            <a:r>
              <a:rPr lang="es-ES" sz="1600" dirty="0">
                <a:solidFill>
                  <a:srgbClr val="54585C"/>
                </a:solidFill>
              </a:rPr>
              <a:t>) </a:t>
            </a:r>
          </a:p>
          <a:p>
            <a:pPr algn="ctr">
              <a:spcAft>
                <a:spcPts val="1200"/>
              </a:spcAft>
            </a:pPr>
            <a:r>
              <a:rPr lang="es-ES" sz="1600" dirty="0">
                <a:solidFill>
                  <a:srgbClr val="54585C"/>
                </a:solidFill>
              </a:rPr>
              <a:t>Directiva 2014/55/UE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264E07E-C6FA-42AD-A2E7-674845F62358}"/>
              </a:ext>
            </a:extLst>
          </p:cNvPr>
          <p:cNvSpPr/>
          <p:nvPr/>
        </p:nvSpPr>
        <p:spPr>
          <a:xfrm>
            <a:off x="8071908" y="2275080"/>
            <a:ext cx="1591733" cy="1591733"/>
          </a:xfrm>
          <a:prstGeom prst="ellipse">
            <a:avLst/>
          </a:prstGeom>
          <a:noFill/>
          <a:ln w="28575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2F194B92-486E-4182-BE14-9ABCD4928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1524" y="2594696"/>
            <a:ext cx="952500" cy="9525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BB6E069-1921-476E-8A4B-9DA5DBA1E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5956" y="1633898"/>
            <a:ext cx="710821" cy="71082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9329525F-0F54-412A-85DD-364B6DF2C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4507" y="4899651"/>
            <a:ext cx="710821" cy="47625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6D17D0F-A4F5-40BB-8D41-68DE1847FC3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1240" y="1703539"/>
            <a:ext cx="571541" cy="571541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94A04AAF-A8C9-4FAA-8A0C-0E19EF4CF0B0}"/>
              </a:ext>
            </a:extLst>
          </p:cNvPr>
          <p:cNvSpPr/>
          <p:nvPr/>
        </p:nvSpPr>
        <p:spPr>
          <a:xfrm>
            <a:off x="1630675" y="1683094"/>
            <a:ext cx="162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517F9F"/>
                </a:solidFill>
              </a:rPr>
              <a:t>Objetivos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0F16E66-9F8B-44CE-B3D6-AE8D6DB6C650}"/>
              </a:ext>
            </a:extLst>
          </p:cNvPr>
          <p:cNvSpPr/>
          <p:nvPr/>
        </p:nvSpPr>
        <p:spPr>
          <a:xfrm>
            <a:off x="838310" y="2683953"/>
            <a:ext cx="2414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dirty="0">
                <a:solidFill>
                  <a:srgbClr val="54585C"/>
                </a:solidFill>
              </a:rPr>
              <a:t>Fomentar el uso de la F. Electrónica</a:t>
            </a:r>
          </a:p>
          <a:p>
            <a:pPr>
              <a:spcAft>
                <a:spcPts val="1200"/>
              </a:spcAft>
            </a:pPr>
            <a:r>
              <a:rPr lang="es-ES" sz="1200" dirty="0">
                <a:solidFill>
                  <a:srgbClr val="54585C"/>
                </a:solidFill>
              </a:rPr>
              <a:t>Establecer un estándar europeo de facturación electrónica.</a:t>
            </a:r>
          </a:p>
          <a:p>
            <a:pPr>
              <a:spcAft>
                <a:spcPts val="1200"/>
              </a:spcAft>
            </a:pPr>
            <a:r>
              <a:rPr lang="es-ES" sz="1200" b="1" dirty="0">
                <a:solidFill>
                  <a:srgbClr val="54585C"/>
                </a:solidFill>
              </a:rPr>
              <a:t>Facilitar la contratación pública y el comercio transfronterizo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AE9B1CB-A510-4DAA-B733-4189D122FBB0}"/>
              </a:ext>
            </a:extLst>
          </p:cNvPr>
          <p:cNvSpPr/>
          <p:nvPr/>
        </p:nvSpPr>
        <p:spPr>
          <a:xfrm>
            <a:off x="1578766" y="4831561"/>
            <a:ext cx="162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517F9F"/>
                </a:solidFill>
              </a:rPr>
              <a:t>Recepción obligatoria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DD260AB-7E96-4B6D-8671-B8C0A620B6ED}"/>
              </a:ext>
            </a:extLst>
          </p:cNvPr>
          <p:cNvSpPr/>
          <p:nvPr/>
        </p:nvSpPr>
        <p:spPr>
          <a:xfrm>
            <a:off x="801114" y="5832420"/>
            <a:ext cx="241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dirty="0">
                <a:solidFill>
                  <a:srgbClr val="54585C"/>
                </a:solidFill>
              </a:rPr>
              <a:t>Todas las administraciones públicas están obligadas a recibir las facturas en formato electrónico. 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DAE8464-6DD3-4C9C-A4B5-7BEA750F1D77}"/>
              </a:ext>
            </a:extLst>
          </p:cNvPr>
          <p:cNvSpPr/>
          <p:nvPr/>
        </p:nvSpPr>
        <p:spPr>
          <a:xfrm>
            <a:off x="5189510" y="1820031"/>
            <a:ext cx="162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517F9F"/>
                </a:solidFill>
              </a:rPr>
              <a:t>Calendario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BE84362-CB1B-49AA-9E08-16BB336327B8}"/>
              </a:ext>
            </a:extLst>
          </p:cNvPr>
          <p:cNvCxnSpPr>
            <a:cxnSpLocks/>
          </p:cNvCxnSpPr>
          <p:nvPr/>
        </p:nvCxnSpPr>
        <p:spPr>
          <a:xfrm>
            <a:off x="4235956" y="2479516"/>
            <a:ext cx="2356138" cy="0"/>
          </a:xfrm>
          <a:prstGeom prst="line">
            <a:avLst/>
          </a:prstGeom>
          <a:ln w="12700">
            <a:solidFill>
              <a:srgbClr val="49A7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3087D39-CE15-47AF-B745-3B534E0313F3}"/>
              </a:ext>
            </a:extLst>
          </p:cNvPr>
          <p:cNvSpPr/>
          <p:nvPr/>
        </p:nvSpPr>
        <p:spPr>
          <a:xfrm>
            <a:off x="4177250" y="2683953"/>
            <a:ext cx="241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dirty="0">
                <a:solidFill>
                  <a:srgbClr val="54585C"/>
                </a:solidFill>
              </a:rPr>
              <a:t>Todos los países deberían realizar la trasposición a sus leyes nacionales antes del </a:t>
            </a:r>
            <a:r>
              <a:rPr lang="es-ES" sz="1200" b="1" dirty="0">
                <a:solidFill>
                  <a:srgbClr val="54585C"/>
                </a:solidFill>
              </a:rPr>
              <a:t>18 de abril de 2020.</a:t>
            </a:r>
          </a:p>
        </p:txBody>
      </p:sp>
    </p:spTree>
    <p:extLst>
      <p:ext uri="{BB962C8B-B14F-4D97-AF65-F5344CB8AC3E}">
        <p14:creationId xmlns:p14="http://schemas.microsoft.com/office/powerpoint/2010/main" val="151852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6" grpId="0" animBg="1"/>
      <p:bldP spid="21" grpId="0" animBg="1"/>
      <p:bldP spid="20" grpId="0"/>
      <p:bldP spid="23" grpId="0"/>
      <p:bldP spid="25" grpId="0"/>
      <p:bldP spid="34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EDB60D6-FA79-4297-9598-377C51278698}"/>
              </a:ext>
            </a:extLst>
          </p:cNvPr>
          <p:cNvSpPr/>
          <p:nvPr/>
        </p:nvSpPr>
        <p:spPr>
          <a:xfrm>
            <a:off x="4591358" y="5035498"/>
            <a:ext cx="3009285" cy="182250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F68270-7F70-48C6-A8FE-1EB26EDBE461}"/>
              </a:ext>
            </a:extLst>
          </p:cNvPr>
          <p:cNvSpPr txBox="1"/>
          <p:nvPr/>
        </p:nvSpPr>
        <p:spPr>
          <a:xfrm>
            <a:off x="4591367" y="517843"/>
            <a:ext cx="3009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rgbClr val="54585C"/>
                </a:solidFill>
                <a:latin typeface="+mj-lt"/>
              </a:rPr>
              <a:t>Directivas europeas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6A7C697E-D768-4835-A276-52D218EE748A}"/>
              </a:ext>
            </a:extLst>
          </p:cNvPr>
          <p:cNvSpPr txBox="1"/>
          <p:nvPr/>
        </p:nvSpPr>
        <p:spPr>
          <a:xfrm>
            <a:off x="3800475" y="1141322"/>
            <a:ext cx="4591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spcAft>
                <a:spcPts val="1200"/>
              </a:spcAft>
              <a:defRPr sz="1600">
                <a:solidFill>
                  <a:srgbClr val="54585C"/>
                </a:solidFill>
              </a:defRPr>
            </a:lvl1pPr>
          </a:lstStyle>
          <a:p>
            <a:r>
              <a:rPr lang="es-ES" dirty="0"/>
              <a:t>Mejorar el funcionamiento del mercado interior</a:t>
            </a:r>
          </a:p>
          <a:p>
            <a:r>
              <a:rPr lang="es-ES" dirty="0"/>
              <a:t>Favorecer la interoperabilidad entre los estados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CCC298-ACBB-4077-BD41-FB052ED36D05}"/>
              </a:ext>
            </a:extLst>
          </p:cNvPr>
          <p:cNvSpPr/>
          <p:nvPr/>
        </p:nvSpPr>
        <p:spPr>
          <a:xfrm>
            <a:off x="1607672" y="4095413"/>
            <a:ext cx="3433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600" dirty="0">
                <a:solidFill>
                  <a:srgbClr val="54585C"/>
                </a:solidFill>
              </a:rPr>
              <a:t>Ámbito B2B (Business </a:t>
            </a:r>
            <a:r>
              <a:rPr lang="es-ES" sz="1600" dirty="0" err="1">
                <a:solidFill>
                  <a:srgbClr val="54585C"/>
                </a:solidFill>
              </a:rPr>
              <a:t>to</a:t>
            </a:r>
            <a:r>
              <a:rPr lang="es-ES" sz="1600" dirty="0">
                <a:solidFill>
                  <a:srgbClr val="54585C"/>
                </a:solidFill>
              </a:rPr>
              <a:t> Business)</a:t>
            </a:r>
          </a:p>
          <a:p>
            <a:pPr algn="ctr">
              <a:spcAft>
                <a:spcPts val="1200"/>
              </a:spcAft>
            </a:pPr>
            <a:r>
              <a:rPr lang="es-ES" sz="1600" dirty="0">
                <a:solidFill>
                  <a:srgbClr val="54585C"/>
                </a:solidFill>
              </a:rPr>
              <a:t> Directiva 2010/45/UE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1379CDC-1933-43A8-8FBE-E018C01DE02E}"/>
              </a:ext>
            </a:extLst>
          </p:cNvPr>
          <p:cNvSpPr/>
          <p:nvPr/>
        </p:nvSpPr>
        <p:spPr>
          <a:xfrm>
            <a:off x="7151222" y="4095413"/>
            <a:ext cx="3433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600" dirty="0">
                <a:solidFill>
                  <a:srgbClr val="54585C"/>
                </a:solidFill>
              </a:rPr>
              <a:t>Ámbito B2G (Business </a:t>
            </a:r>
            <a:r>
              <a:rPr lang="es-ES" sz="1600" dirty="0" err="1">
                <a:solidFill>
                  <a:srgbClr val="54585C"/>
                </a:solidFill>
              </a:rPr>
              <a:t>to</a:t>
            </a:r>
            <a:r>
              <a:rPr lang="es-ES" sz="1600" dirty="0">
                <a:solidFill>
                  <a:srgbClr val="54585C"/>
                </a:solidFill>
              </a:rPr>
              <a:t> </a:t>
            </a:r>
            <a:r>
              <a:rPr lang="es-ES" sz="1600" dirty="0" err="1">
                <a:solidFill>
                  <a:srgbClr val="54585C"/>
                </a:solidFill>
              </a:rPr>
              <a:t>Government</a:t>
            </a:r>
            <a:r>
              <a:rPr lang="es-ES" sz="1600" dirty="0">
                <a:solidFill>
                  <a:srgbClr val="54585C"/>
                </a:solidFill>
              </a:rPr>
              <a:t>) </a:t>
            </a:r>
          </a:p>
          <a:p>
            <a:pPr algn="ctr">
              <a:spcAft>
                <a:spcPts val="1200"/>
              </a:spcAft>
            </a:pPr>
            <a:r>
              <a:rPr lang="es-ES" sz="1600" dirty="0">
                <a:solidFill>
                  <a:srgbClr val="54585C"/>
                </a:solidFill>
              </a:rPr>
              <a:t>Directiva 2014/55/UE 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CB08A3D7-1B53-4829-9FAE-7F8F68DC7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7974" y="2658298"/>
            <a:ext cx="952500" cy="866775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565CFBF3-AFFA-431F-AF98-9BC506C2F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1524" y="2594696"/>
            <a:ext cx="952500" cy="952500"/>
          </a:xfrm>
          <a:prstGeom prst="rect">
            <a:avLst/>
          </a:prstGeom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50F3AD15-5F72-43C5-96C1-74C58FA69B71}"/>
              </a:ext>
            </a:extLst>
          </p:cNvPr>
          <p:cNvSpPr/>
          <p:nvPr/>
        </p:nvSpPr>
        <p:spPr>
          <a:xfrm>
            <a:off x="2528358" y="2275080"/>
            <a:ext cx="1591733" cy="1591733"/>
          </a:xfrm>
          <a:prstGeom prst="ellipse">
            <a:avLst/>
          </a:prstGeom>
          <a:noFill/>
          <a:ln w="28575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264E07E-C6FA-42AD-A2E7-674845F62358}"/>
              </a:ext>
            </a:extLst>
          </p:cNvPr>
          <p:cNvSpPr/>
          <p:nvPr/>
        </p:nvSpPr>
        <p:spPr>
          <a:xfrm>
            <a:off x="8071908" y="2275080"/>
            <a:ext cx="1591733" cy="1591733"/>
          </a:xfrm>
          <a:prstGeom prst="ellipse">
            <a:avLst/>
          </a:prstGeom>
          <a:noFill/>
          <a:ln w="28575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31675114-1213-441E-AAB1-B0C593496C5A}"/>
              </a:ext>
            </a:extLst>
          </p:cNvPr>
          <p:cNvCxnSpPr>
            <a:cxnSpLocks/>
            <a:stCxn id="5" idx="1"/>
            <a:endCxn id="30" idx="0"/>
          </p:cNvCxnSpPr>
          <p:nvPr/>
        </p:nvCxnSpPr>
        <p:spPr>
          <a:xfrm rot="10800000" flipV="1">
            <a:off x="3324225" y="779452"/>
            <a:ext cx="1267142" cy="1495627"/>
          </a:xfrm>
          <a:prstGeom prst="bentConnector2">
            <a:avLst/>
          </a:prstGeom>
          <a:noFill/>
          <a:ln w="28575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AB41D64C-931B-40B1-9FF6-F09CC7DF098E}"/>
              </a:ext>
            </a:extLst>
          </p:cNvPr>
          <p:cNvCxnSpPr>
            <a:cxnSpLocks/>
            <a:stCxn id="5" idx="3"/>
            <a:endCxn id="31" idx="0"/>
          </p:cNvCxnSpPr>
          <p:nvPr/>
        </p:nvCxnSpPr>
        <p:spPr>
          <a:xfrm>
            <a:off x="7600652" y="779453"/>
            <a:ext cx="1267123" cy="1495627"/>
          </a:xfrm>
          <a:prstGeom prst="bentConnector2">
            <a:avLst/>
          </a:prstGeom>
          <a:noFill/>
          <a:ln w="28575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5 CuadroTexto">
            <a:extLst>
              <a:ext uri="{FF2B5EF4-FFF2-40B4-BE49-F238E27FC236}">
                <a16:creationId xmlns:a16="http://schemas.microsoft.com/office/drawing/2014/main" id="{42B4DCD0-C0AE-41DB-A90C-76A84888B326}"/>
              </a:ext>
            </a:extLst>
          </p:cNvPr>
          <p:cNvSpPr txBox="1"/>
          <p:nvPr/>
        </p:nvSpPr>
        <p:spPr>
          <a:xfrm>
            <a:off x="4838700" y="5601493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spcAft>
                <a:spcPts val="1200"/>
              </a:spcAft>
              <a:defRPr sz="1600">
                <a:solidFill>
                  <a:srgbClr val="54585C"/>
                </a:solidFill>
              </a:defRPr>
            </a:lvl1pPr>
          </a:lstStyle>
          <a:p>
            <a:r>
              <a:rPr lang="es-ES" b="1" dirty="0"/>
              <a:t>Ninguna norma local podrá contravenir las directivas</a:t>
            </a:r>
          </a:p>
        </p:txBody>
      </p:sp>
      <p:cxnSp>
        <p:nvCxnSpPr>
          <p:cNvPr id="4" name="Conector: angular 3">
            <a:extLst>
              <a:ext uri="{FF2B5EF4-FFF2-40B4-BE49-F238E27FC236}">
                <a16:creationId xmlns:a16="http://schemas.microsoft.com/office/drawing/2014/main" id="{E1AAEA2A-5922-4FE1-914A-7E1D1BF68DFF}"/>
              </a:ext>
            </a:extLst>
          </p:cNvPr>
          <p:cNvCxnSpPr>
            <a:stCxn id="3" idx="2"/>
            <a:endCxn id="13" idx="1"/>
          </p:cNvCxnSpPr>
          <p:nvPr/>
        </p:nvCxnSpPr>
        <p:spPr>
          <a:xfrm rot="16200000" flipH="1">
            <a:off x="3401455" y="4756846"/>
            <a:ext cx="1112672" cy="1267133"/>
          </a:xfrm>
          <a:prstGeom prst="bentConnector2">
            <a:avLst/>
          </a:prstGeom>
          <a:noFill/>
          <a:ln w="28575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8BC24BA2-A1A4-4907-895F-DF874FDBB3B1}"/>
              </a:ext>
            </a:extLst>
          </p:cNvPr>
          <p:cNvCxnSpPr>
            <a:stCxn id="7" idx="2"/>
            <a:endCxn id="13" idx="3"/>
          </p:cNvCxnSpPr>
          <p:nvPr/>
        </p:nvCxnSpPr>
        <p:spPr>
          <a:xfrm rot="5400000">
            <a:off x="7677873" y="4756847"/>
            <a:ext cx="1112672" cy="1267132"/>
          </a:xfrm>
          <a:prstGeom prst="bentConnector2">
            <a:avLst/>
          </a:prstGeom>
          <a:noFill/>
          <a:ln w="28575">
            <a:solidFill>
              <a:srgbClr val="517F9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013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7958C682-924F-4C31-8512-C83171D885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6400" y="777217"/>
            <a:ext cx="2171700" cy="1635783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s-ES" b="1" dirty="0"/>
              <a:t>Legislación (I)</a:t>
            </a:r>
          </a:p>
          <a:p>
            <a:pPr algn="l">
              <a:lnSpc>
                <a:spcPct val="100000"/>
              </a:lnSpc>
            </a:pPr>
            <a:r>
              <a:rPr lang="es-ES" sz="1800" dirty="0"/>
              <a:t>Factura Electrónica en España</a:t>
            </a:r>
          </a:p>
        </p:txBody>
      </p:sp>
    </p:spTree>
    <p:extLst>
      <p:ext uri="{BB962C8B-B14F-4D97-AF65-F5344CB8AC3E}">
        <p14:creationId xmlns:p14="http://schemas.microsoft.com/office/powerpoint/2010/main" val="24054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2295</Words>
  <Application>Microsoft Office PowerPoint</Application>
  <PresentationFormat>Panorámica</PresentationFormat>
  <Paragraphs>299</Paragraphs>
  <Slides>29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Moret Gonzalo</dc:creator>
  <cp:lastModifiedBy>Enrique Buenaventura</cp:lastModifiedBy>
  <cp:revision>63</cp:revision>
  <dcterms:created xsi:type="dcterms:W3CDTF">2021-05-17T09:40:10Z</dcterms:created>
  <dcterms:modified xsi:type="dcterms:W3CDTF">2021-10-07T09:17:46Z</dcterms:modified>
</cp:coreProperties>
</file>